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 — TITLE: Day 2 Close, "Last Out"</a:t>
            </a:r>
          </a:p>
          <a:p/>
          <a:p>
            <a:r>
              <a:t>THE FINAL SESSION OF ALL 22. Dr. Jones and the Captains.</a:t>
            </a:r>
          </a:p>
          <a:p/>
          <a:p>
            <a:r>
              <a:t>Hold the room. Nobody packs up.</a:t>
            </a:r>
          </a:p>
          <a:p/>
          <a:p>
            <a:r>
              <a:t>SAY: "Yesterday we took First In. Tonight we finish the creed."</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 Session 2: Know Yourself First</a:t>
            </a:r>
          </a:p>
          <a:p/>
          <a:p>
            <a:r>
              <a:t>Read the quote out loud. That's the whole slide.</a:t>
            </a:r>
          </a:p>
          <a:p/>
          <a:p>
            <a:r>
              <a:t>One sentence of connection at most, then advance.</a:t>
            </a:r>
          </a:p>
          <a:p/>
          <a:p>
            <a:r>
              <a:t>If a session belonged to a guest or a student presenter, name them as you pass it — the credit matters.</a:t>
            </a:r>
          </a:p>
          <a:p/>
          <a:p>
            <a:r>
              <a:t>(Quote hook: learn your way out)</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 Session 3: Emotional Intelligence</a:t>
            </a:r>
          </a:p>
          <a:p/>
          <a:p>
            <a:r>
              <a:t>Read the quote out loud. That's the whole slide.</a:t>
            </a:r>
          </a:p>
          <a:p/>
          <a:p>
            <a:r>
              <a:t>One sentence of connection at most, then advance.</a:t>
            </a:r>
          </a:p>
          <a:p/>
          <a:p>
            <a:r>
              <a:t>If a session belonged to a guest or a student presenter, name them as you pass it — the credit matters.</a:t>
            </a:r>
          </a:p>
          <a:p/>
          <a:p>
            <a:r>
              <a:t>(Quote hook: kindness is paying attention out loud)</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 Session 4: Servant-Leadership</a:t>
            </a:r>
          </a:p>
          <a:p/>
          <a:p>
            <a:r>
              <a:t>Read the quote out loud. That's the whole slide.</a:t>
            </a:r>
          </a:p>
          <a:p/>
          <a:p>
            <a:r>
              <a:t>One sentence of connection at most, then advance.</a:t>
            </a:r>
          </a:p>
          <a:p/>
          <a:p>
            <a:r>
              <a:t>If a session belonged to a guest or a student presenter, name them as you pass it — the credit matters.</a:t>
            </a:r>
          </a:p>
          <a:p/>
          <a:p>
            <a:r>
              <a:t>(Quote hook: power wielded or shared)</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 Session 5: Command Respect</a:t>
            </a:r>
          </a:p>
          <a:p/>
          <a:p>
            <a:r>
              <a:t>Read the quote out loud. That's the whole slide.</a:t>
            </a:r>
          </a:p>
          <a:p/>
          <a:p>
            <a:r>
              <a:t>One sentence of connection at most, then advance.</a:t>
            </a:r>
          </a:p>
          <a:p/>
          <a:p>
            <a:r>
              <a:t>If a session belonged to a guest or a student presenter, name them as you pass it — the credit matters.</a:t>
            </a:r>
          </a:p>
          <a:p/>
          <a:p>
            <a:r>
              <a:t>(Quote hook: most to lose, most to prove)</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 Session 6: Bonds, Not Fear</a:t>
            </a:r>
          </a:p>
          <a:p/>
          <a:p>
            <a:r>
              <a:t>Read the quote out loud. That's the whole slide.</a:t>
            </a:r>
          </a:p>
          <a:p/>
          <a:p>
            <a:r>
              <a:t>One sentence of connection at most, then advance.</a:t>
            </a:r>
          </a:p>
          <a:p/>
          <a:p>
            <a:r>
              <a:t>If a session belonged to a guest or a student presenter, name them as you pass it — the credit matters.</a:t>
            </a:r>
          </a:p>
          <a:p/>
          <a:p>
            <a:r>
              <a:t>(Quote hook: fast alone, further together)</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 Session 7: Why Hazing Happens</a:t>
            </a:r>
          </a:p>
          <a:p/>
          <a:p>
            <a:r>
              <a:t>Read the quote out loud. That's the whole slide.</a:t>
            </a:r>
          </a:p>
          <a:p/>
          <a:p>
            <a:r>
              <a:t>One sentence of connection at most, then advance.</a:t>
            </a:r>
          </a:p>
          <a:p/>
          <a:p>
            <a:r>
              <a:t>If a session belonged to a guest or a student presenter, name them as you pass it — the credit matters.</a:t>
            </a:r>
          </a:p>
          <a:p/>
          <a:p>
            <a:r>
              <a:t>(Quote hook: raised on love / raised on survival)</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 Session 8: Line Leader Tier</a:t>
            </a:r>
          </a:p>
          <a:p/>
          <a:p>
            <a:r>
              <a:t>Read the quote out loud. That's the whole slide.</a:t>
            </a:r>
          </a:p>
          <a:p/>
          <a:p>
            <a:r>
              <a:t>One sentence of connection at most, then advance.</a:t>
            </a:r>
          </a:p>
          <a:p/>
          <a:p>
            <a:r>
              <a:t>If a session belonged to a guest or a student presenter, name them as you pass it — the credit matters.</a:t>
            </a:r>
          </a:p>
          <a:p/>
          <a:p>
            <a:r>
              <a:t>(Quote hook: a million single dollar bills)</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 Session 9: SOP and MSA</a:t>
            </a:r>
          </a:p>
          <a:p/>
          <a:p>
            <a:r>
              <a:t>Read the quote out loud. That's the whole slide.</a:t>
            </a:r>
          </a:p>
          <a:p/>
          <a:p>
            <a:r>
              <a:t>One sentence of connection at most, then advance.</a:t>
            </a:r>
          </a:p>
          <a:p/>
          <a:p>
            <a:r>
              <a:t>If a session belonged to a guest or a student presenter, name them as you pass it — the credit matters.</a:t>
            </a:r>
          </a:p>
          <a:p/>
          <a:p>
            <a:r>
              <a:t>(Quote hook: time to do it twice)</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 Session 10: The Hampton Sound</a:t>
            </a:r>
          </a:p>
          <a:p/>
          <a:p>
            <a:r>
              <a:t>Read the quote out loud. That's the whole slide.</a:t>
            </a:r>
          </a:p>
          <a:p/>
          <a:p>
            <a:r>
              <a:t>One sentence of connection at most, then advance.</a:t>
            </a:r>
          </a:p>
          <a:p/>
          <a:p>
            <a:r>
              <a:t>If a session belonged to a guest or a student presenter, name them as you pass it — the credit matters.</a:t>
            </a:r>
          </a:p>
          <a:p/>
          <a:p>
            <a:r>
              <a:t>(Quote hook: music is my first language)</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 Session 11: Day 1 Close · First In</a:t>
            </a:r>
          </a:p>
          <a:p/>
          <a:p>
            <a:r>
              <a:t>Read the quote out loud. That's the whole slide.</a:t>
            </a:r>
          </a:p>
          <a:p/>
          <a:p>
            <a:r>
              <a:t>One sentence of connection at most, then advance.</a:t>
            </a:r>
          </a:p>
          <a:p/>
          <a:p>
            <a:r>
              <a:t>If a session belonged to a guest or a student presenter, name them as you pass it — the credit matters.</a:t>
            </a:r>
          </a:p>
          <a:p/>
          <a:p>
            <a:r>
              <a:t>(Quote hook: exciting lives, boring things)</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 — ICEBREAKER: Men of Honor, "12 Steps" (2:42)</a:t>
            </a:r>
          </a:p>
          <a:p/>
          <a:p>
            <a:r>
              <a:t>SET UP: "Carl Brashear lost a leg. The Navy moved to retire him. To stay a diver he had to walk twelve steps in a 290-pound rig, in front of a room that expected him to fall."</a:t>
            </a:r>
          </a:p>
          <a:p/>
          <a:p>
            <a:r>
              <a:t>Play it. Do not talk over it.</a:t>
            </a:r>
          </a:p>
          <a:p/>
          <a:p>
            <a:r>
              <a:t>AFTER: "He finished after he'd been handed every reason to quit. That is Last Out."</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 Session 12: Teach How to Teach</a:t>
            </a:r>
          </a:p>
          <a:p/>
          <a:p>
            <a:r>
              <a:t>Read the quote out loud. That's the whole slide.</a:t>
            </a:r>
          </a:p>
          <a:p/>
          <a:p>
            <a:r>
              <a:t>One sentence of connection at most, then advance.</a:t>
            </a:r>
          </a:p>
          <a:p/>
          <a:p>
            <a:r>
              <a:t>If a session belonged to a guest or a student presenter, name them as you pass it — the credit matters.</a:t>
            </a:r>
          </a:p>
          <a:p/>
          <a:p>
            <a:r>
              <a:t>(Quote hook: application is lucrative)</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 Session 13: Drum Majors</a:t>
            </a:r>
          </a:p>
          <a:p/>
          <a:p>
            <a:r>
              <a:t>Read the quote out loud. That's the whole slide.</a:t>
            </a:r>
          </a:p>
          <a:p/>
          <a:p>
            <a:r>
              <a:t>One sentence of connection at most, then advance.</a:t>
            </a:r>
          </a:p>
          <a:p/>
          <a:p>
            <a:r>
              <a:t>If a session belonged to a guest or a student presenter, name them as you pass it — the credit matters.</a:t>
            </a:r>
          </a:p>
          <a:p/>
          <a:p>
            <a:r>
              <a:t>(Quote hook: discipline looks like obsession)</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 Session 14: Interpreting the Music</a:t>
            </a:r>
          </a:p>
          <a:p/>
          <a:p>
            <a:r>
              <a:t>Read the quote out loud. That's the whole slide.</a:t>
            </a:r>
          </a:p>
          <a:p/>
          <a:p>
            <a:r>
              <a:t>One sentence of connection at most, then advance.</a:t>
            </a:r>
          </a:p>
          <a:p/>
          <a:p>
            <a:r>
              <a:t>If a session belonged to a guest or a student presenter, name them as you pass it — the credit matters.</a:t>
            </a:r>
          </a:p>
          <a:p/>
          <a:p>
            <a:r>
              <a:t>(Quote hook: comfort the uncomfortable)</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 Session 15: Leading Under Pressure</a:t>
            </a:r>
          </a:p>
          <a:p/>
          <a:p>
            <a:r>
              <a:t>Read the quote out loud. That's the whole slide.</a:t>
            </a:r>
          </a:p>
          <a:p/>
          <a:p>
            <a:r>
              <a:t>One sentence of connection at most, then advance.</a:t>
            </a:r>
          </a:p>
          <a:p/>
          <a:p>
            <a:r>
              <a:t>If a session belonged to a guest or a student presenter, name them as you pass it — the credit matters.</a:t>
            </a:r>
          </a:p>
          <a:p/>
          <a:p>
            <a:r>
              <a:t>(Quote hook: fall to the level of your training)</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 Session 16: Know Your People</a:t>
            </a:r>
          </a:p>
          <a:p/>
          <a:p>
            <a:r>
              <a:t>Read the quote out loud. That's the whole slide.</a:t>
            </a:r>
          </a:p>
          <a:p/>
          <a:p>
            <a:r>
              <a:t>One sentence of connection at most, then advance.</a:t>
            </a:r>
          </a:p>
          <a:p/>
          <a:p>
            <a:r>
              <a:t>If a session belonged to a guest or a student presenter, name them as you pass it — the credit matters.</a:t>
            </a:r>
          </a:p>
          <a:p/>
          <a:p>
            <a:r>
              <a:t>(Quote hook: consideration in your absence)</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 Session 17: Conflict Resolution</a:t>
            </a:r>
          </a:p>
          <a:p/>
          <a:p>
            <a:r>
              <a:t>Read the quote out loud. That's the whole slide.</a:t>
            </a:r>
          </a:p>
          <a:p/>
          <a:p>
            <a:r>
              <a:t>One sentence of connection at most, then advance.</a:t>
            </a:r>
          </a:p>
          <a:p/>
          <a:p>
            <a:r>
              <a:t>If a session belonged to a guest or a student presenter, name them as you pass it — the credit matters.</a:t>
            </a:r>
          </a:p>
          <a:p/>
          <a:p>
            <a:r>
              <a:t>(Quote hook: never attribute to malice)</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 Session 18: Difficult Conversations</a:t>
            </a:r>
          </a:p>
          <a:p/>
          <a:p>
            <a:r>
              <a:t>Read the quote out loud. That's the whole slide.</a:t>
            </a:r>
          </a:p>
          <a:p/>
          <a:p>
            <a:r>
              <a:t>One sentence of connection at most, then advance.</a:t>
            </a:r>
          </a:p>
          <a:p/>
          <a:p>
            <a:r>
              <a:t>If a session belonged to a guest or a student presenter, name them as you pass it — the credit matters.</a:t>
            </a:r>
          </a:p>
          <a:p/>
          <a:p>
            <a:r>
              <a:t>(Quote hook: charged as an adult)</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 Session 19: Supporting the Auxiliary</a:t>
            </a:r>
          </a:p>
          <a:p/>
          <a:p>
            <a:r>
              <a:t>Read the quote out loud. That's the whole slide.</a:t>
            </a:r>
          </a:p>
          <a:p/>
          <a:p>
            <a:r>
              <a:t>One sentence of connection at most, then advance.</a:t>
            </a:r>
          </a:p>
          <a:p/>
          <a:p>
            <a:r>
              <a:t>If a session belonged to a guest or a student presenter, name them as you pass it — the credit matters.</a:t>
            </a:r>
          </a:p>
          <a:p/>
          <a:p>
            <a:r>
              <a:t>(Quote hook: help someone, help everyone)</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 Session 20: Twirler Recruitment</a:t>
            </a:r>
          </a:p>
          <a:p/>
          <a:p>
            <a:r>
              <a:t>Read the quote out loud. That's the whole slide.</a:t>
            </a:r>
          </a:p>
          <a:p/>
          <a:p>
            <a:r>
              <a:t>One sentence of connection at most, then advance.</a:t>
            </a:r>
          </a:p>
          <a:p/>
          <a:p>
            <a:r>
              <a:t>If a session belonged to a guest or a student presenter, name them as you pass it — the credit matters.</a:t>
            </a:r>
          </a:p>
          <a:p/>
          <a:p>
            <a:r>
              <a:t>(Quote hook: half a plan executed well)</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 Session 21: Communication and Ambassadors</a:t>
            </a:r>
          </a:p>
          <a:p/>
          <a:p>
            <a:r>
              <a:t>Read the quote out loud. That's the whole slide.</a:t>
            </a:r>
          </a:p>
          <a:p/>
          <a:p>
            <a:r>
              <a:t>One sentence of connection at most, then advance.</a:t>
            </a:r>
          </a:p>
          <a:p/>
          <a:p>
            <a:r>
              <a:t>If a session belonged to a guest or a student presenter, name them as you pass it — the credit matters.</a:t>
            </a:r>
          </a:p>
          <a:p/>
          <a:p>
            <a:r>
              <a:t>(Quote hook: habits: price vs cost)</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3 — THE PREMISE (statement slide)</a:t>
            </a:r>
          </a:p>
          <a:p/>
          <a:p>
            <a:r>
              <a:t>Read it.</a:t>
            </a:r>
          </a:p>
          <a:p/>
          <a:p>
            <a:r>
              <a:t>THE LINE: "Last Out is the harder half, because nobody claps for it."</a:t>
            </a:r>
          </a:p>
          <a:p/>
          <a:p>
            <a:r>
              <a:t>Takeaway: "First In. Last Out."</a:t>
            </a:r>
          </a:p>
        </p:txBody>
      </p:sp>
      <p:sp>
        <p:nvSpPr>
          <p:cNvPr id="4" name="Slide Number Placeholder 3"/>
          <p:cNvSpPr>
            <a:spLocks noGrp="1"/>
          </p:cNvSpPr>
          <p:nvPr>
            <p:ph type="sldNum" idx="5" sz="quarter"/>
          </p:nvPr>
        </p:nvSpPr>
        <p:spPr/>
      </p:sp>
    </p:spTree>
  </p:cSld>
  <p:clrMapOvr>
    <a:masterClrMapping/>
  </p:clrMapOvr>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 Session 22: Day 2 Close · Last Out</a:t>
            </a:r>
          </a:p>
          <a:p/>
          <a:p>
            <a:r>
              <a:t>Read the quote out loud. That's the whole slide.</a:t>
            </a:r>
          </a:p>
          <a:p/>
          <a:p>
            <a:r>
              <a:t>One sentence of connection at most, then advance.</a:t>
            </a:r>
          </a:p>
          <a:p/>
          <a:p>
            <a:r>
              <a:t>If a session belonged to a guest or a student presenter, name them as you pass it — the credit matters.</a:t>
            </a:r>
          </a:p>
          <a:p/>
          <a:p>
            <a:r>
              <a:t>(Quote hook: die FOR you, not BECAUSE of you)</a:t>
            </a:r>
          </a:p>
        </p:txBody>
      </p:sp>
      <p:sp>
        <p:nvSpPr>
          <p:cNvPr id="4" name="Slide Number Placeholder 3"/>
          <p:cNvSpPr>
            <a:spLocks noGrp="1"/>
          </p:cNvSpPr>
          <p:nvPr>
            <p:ph type="sldNum" idx="5" sz="quarter"/>
          </p:nvPr>
        </p:nvSpPr>
        <p:spPr/>
      </p:sp>
    </p:spTree>
  </p:cSld>
  <p:clrMapOvr>
    <a:masterClrMapping/>
  </p:clrMapOvr>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DOES NOT STOP HERE (statement slide)</a:t>
            </a:r>
          </a:p>
          <a:p/>
          <a:p>
            <a:r>
              <a:t>The pivot back to weight. Slow the room down again after the recap run.</a:t>
            </a:r>
          </a:p>
          <a:p/>
          <a:p>
            <a:r>
              <a:t>Read it as written.</a:t>
            </a:r>
          </a:p>
          <a:p/>
          <a:p>
            <a:r>
              <a:t>THE LINE: "None of this counts until it survives contact with a hard Tuesday."</a:t>
            </a:r>
          </a:p>
          <a:p/>
          <a:p>
            <a:r>
              <a:t>Takeaway: "Never." Say it and stop.</a:t>
            </a:r>
          </a:p>
        </p:txBody>
      </p:sp>
      <p:sp>
        <p:nvSpPr>
          <p:cNvPr id="4" name="Slide Number Placeholder 3"/>
          <p:cNvSpPr>
            <a:spLocks noGrp="1"/>
          </p:cNvSpPr>
          <p:nvPr>
            <p:ph type="sldNum" idx="5" sz="quarter"/>
          </p:nvPr>
        </p:nvSpPr>
        <p:spPr/>
      </p:sp>
    </p:spTree>
  </p:cSld>
  <p:clrMapOvr>
    <a:masterClrMapping/>
  </p:clrMapOvr>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YOUR COMMITMENTS</a:t>
            </a:r>
          </a:p>
          <a:p/>
          <a:p>
            <a:r>
              <a:t>The ask. Give it real air.</a:t>
            </a:r>
          </a:p>
          <a:p/>
          <a:p>
            <a:r>
              <a:t>One thing you'll START. One thing you'll STOP. One person you'll POUR INTO. One standard you won't let slip.</a:t>
            </a:r>
          </a:p>
          <a:p/>
          <a:p>
            <a:r>
              <a:t>Have them say it OUT LOUD to the leader next to them. Wait for the room to actually do it — don't narrate over it.</a:t>
            </a:r>
          </a:p>
          <a:p/>
          <a:p>
            <a:r>
              <a:t>Captains: model it first so nobody's embarrassed to go first.</a:t>
            </a:r>
          </a:p>
        </p:txBody>
      </p:sp>
      <p:sp>
        <p:nvSpPr>
          <p:cNvPr id="4" name="Slide Number Placeholder 3"/>
          <p:cNvSpPr>
            <a:spLocks noGrp="1"/>
          </p:cNvSpPr>
          <p:nvPr>
            <p:ph type="sldNum" idx="5" sz="quarter"/>
          </p:nvPr>
        </p:nvSpPr>
        <p:spPr/>
      </p:sp>
    </p:spTree>
  </p:cSld>
  <p:clrMapOvr>
    <a:masterClrMapping/>
  </p:clrMapOvr>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CREED IN PRACTICE</a:t>
            </a:r>
          </a:p>
          <a:p/>
          <a:p>
            <a:r>
              <a:t>Arrive Ready, Hold the Room, Account for Everyone, Close It Out.</a:t>
            </a:r>
          </a:p>
          <a:p/>
          <a:p>
            <a:r>
              <a:t>The daily version of the creed. Photograph slide.</a:t>
            </a:r>
          </a:p>
        </p:txBody>
      </p:sp>
      <p:sp>
        <p:nvSpPr>
          <p:cNvPr id="4" name="Slide Number Placeholder 3"/>
          <p:cNvSpPr>
            <a:spLocks noGrp="1"/>
          </p:cNvSpPr>
          <p:nvPr>
            <p:ph type="sldNum" idx="5" sz="quarter"/>
          </p:nvPr>
        </p:nvSpPr>
        <p:spPr/>
      </p:sp>
    </p:spTree>
  </p:cSld>
  <p:clrMapOvr>
    <a:masterClrMapping/>
  </p:clrMapOvr>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 First In. Last Out.</a:t>
            </a:r>
          </a:p>
          <a:p/>
          <a:p>
            <a:r>
              <a:t>Standing. No notes. Captains beside you.</a:t>
            </a:r>
          </a:p>
          <a:p/>
          <a:p>
            <a:r>
              <a:t>"Be the first one ready and the last one to let go."</a:t>
            </a:r>
          </a:p>
          <a:p/>
          <a:p>
            <a:r>
              <a:t>"Every member of this band is about to find out what kind of leaders they have — and they'll learn it from what you do, not what any of us said this weekend."</a:t>
            </a:r>
          </a:p>
          <a:p/>
          <a:p>
            <a:r>
              <a:t>End on: "You have the training. You have each other. Now go show them."</a:t>
            </a:r>
          </a:p>
          <a:p/>
          <a:p>
            <a:r>
              <a:t>Let the Captains dismiss. Add nothing after it.</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4 — THE CREED, COMPLETE</a:t>
            </a:r>
          </a:p>
          <a:p/>
          <a:p>
            <a:r>
              <a:t>Both halves side by side. Point to Day 1 on the left, Day 2 on the right.</a:t>
            </a:r>
          </a:p>
          <a:p/>
          <a:p>
            <a:r>
              <a:t>"First in is about READINESS. Last out is about RESPONSIBILITY. Together they're the whole job."</a:t>
            </a:r>
          </a:p>
          <a:p/>
          <a:p>
            <a:r>
              <a:t>Have the room say the creed out loud together. Twice.</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5 — LAST OUT: THE SPACE</a:t>
            </a:r>
          </a:p>
          <a:p/>
          <a:p>
            <a:r>
              <a:t>"Leave every place better than the Force found it."</a:t>
            </a:r>
          </a:p>
          <a:p/>
          <a:p>
            <a:r>
              <a:t>Band room, practice field, bus, hotel, stadium.</a:t>
            </a:r>
          </a:p>
          <a:p/>
          <a:p>
            <a:r>
              <a:t>THE DISTINCTION: "A leader who supervises the cleanup from the doorway is not last out. He's just last to leave."</a:t>
            </a:r>
          </a:p>
          <a:p/>
          <a:p>
            <a:r>
              <a:t>"When people who weren't there can tell we were, that's either a compliment or an indictment. You decide which."</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6 — LAST OUT: THE PEOPLE</a:t>
            </a:r>
          </a:p>
          <a:p/>
          <a:p>
            <a:r>
              <a:t>The one that matters most. Slow down.</a:t>
            </a:r>
          </a:p>
          <a:p/>
          <a:p>
            <a:r>
              <a:t>"Account for every member before you go. Who's still on the field, who's waiting on a ride, who left upset."</a:t>
            </a:r>
          </a:p>
          <a:p/>
          <a:p>
            <a:r>
              <a:t>"The freshman struggling, the member who got corrected hard, the one who went quiet — those are the ones you stay for."</a:t>
            </a:r>
          </a:p>
          <a:p/>
          <a:p>
            <a:r>
              <a:t>"Nobody crosses a dark campus alone. Nobody sits in a parking lot waiting by themselves."</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7 — LAST OUT: THE STANDARD</a:t>
            </a:r>
          </a:p>
          <a:p/>
          <a:p>
            <a:r>
              <a:t>"The standard isn't what you announce at the start of rehearsal. It's what you ALLOW at the end of it, when everybody's tired."</a:t>
            </a:r>
          </a:p>
          <a:p/>
          <a:p>
            <a:r>
              <a:t>"The last rep of a long day is where programs get built or quietly lost."</a:t>
            </a:r>
          </a:p>
          <a:p/>
          <a:p>
            <a:r>
              <a:t>LAND IT ON THEM: "The director can't be everywhere. That's exactly why you exist. You are the standard when he's not in the room."</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8 — RECAP SECTION DIVIDER</a:t>
            </a:r>
          </a:p>
          <a:p/>
          <a:p>
            <a:r>
              <a:t>Set up what's coming so nobody thinks you're re-teaching.</a:t>
            </a:r>
          </a:p>
          <a:p/>
          <a:p>
            <a:r>
              <a:t>SAY: "Twenty-two sessions, one page each, one line worth remembering. Move fast. Take the ones that convict you."</a:t>
            </a:r>
          </a:p>
          <a:p/>
          <a:p>
            <a:r>
              <a:t>PACING: about twenty seconds a slide. Do not let this become a second lecture.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 Session 1: Welcome and Vision</a:t>
            </a:r>
          </a:p>
          <a:p/>
          <a:p>
            <a:r>
              <a:t>Read the quote out loud. That's the whole slide.</a:t>
            </a:r>
          </a:p>
          <a:p/>
          <a:p>
            <a:r>
              <a:t>One sentence of connection at most, then advance.</a:t>
            </a:r>
          </a:p>
          <a:p/>
          <a:p>
            <a:r>
              <a:t>If a session belonged to a guest or a student presenter, name them as you pass it — the credit matters.</a:t>
            </a:r>
          </a:p>
          <a:p/>
          <a:p>
            <a:r>
              <a:t>(Quote hook: do more with so little)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jpg"/><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5.jpg"/><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jpg"/><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7.jpg"/><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8.jpg"/><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9.jpg"/><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0.jpg"/><Relationship Id="rId3"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1.jpg"/><Relationship Id="rId3"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2.jpg"/><Relationship Id="rId3"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3.jpg"/><Relationship Id="rId3"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4.jpg"/><Relationship Id="rId3"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41248" y="2331720"/>
            <a:ext cx="8595360" cy="2377440"/>
          </a:xfrm>
          <a:prstGeom prst="rect">
            <a:avLst/>
          </a:prstGeom>
          <a:noFill/>
        </p:spPr>
        <p:txBody>
          <a:bodyPr wrap="square" lIns="0" rIns="0" tIns="0" bIns="0">
            <a:spAutoFit/>
          </a:bodyPr>
          <a:lstStyle/>
          <a:p>
            <a:pPr>
              <a:spcAft>
                <a:spcPts val="1200"/>
              </a:spcAft>
            </a:pPr>
            <a:r>
              <a:rPr sz="950" b="1" i="0" spc="200">
                <a:solidFill>
                  <a:srgbClr val="B76E79"/>
                </a:solidFill>
                <a:latin typeface="Arial"/>
              </a:rPr>
              <a:t>PRE-DRILL CAMP 2026 · LEADERSHIP SEMINARS · DAY 2</a:t>
            </a:r>
          </a:p>
          <a:p>
            <a:pPr>
              <a:lnSpc>
                <a:spcPct val="98000"/>
              </a:lnSpc>
              <a:spcAft>
                <a:spcPts val="1000"/>
              </a:spcAft>
            </a:pPr>
            <a:r>
              <a:rPr sz="5200" b="1" i="0">
                <a:solidFill>
                  <a:srgbClr val="FFFFFF"/>
                </a:solidFill>
                <a:latin typeface="Georgia"/>
              </a:rPr>
              <a:t>Day 2 Close</a:t>
            </a:r>
          </a:p>
          <a:p>
            <a:pPr>
              <a:spcAft>
                <a:spcPts val="0"/>
              </a:spcAft>
            </a:pPr>
            <a:r>
              <a:rPr sz="1700" b="0" i="1">
                <a:solidFill>
                  <a:srgbClr val="C9DAF0"/>
                </a:solidFill>
                <a:latin typeface="Arial"/>
              </a:rPr>
              <a:t>"Last Out."</a:t>
            </a:r>
          </a:p>
        </p:txBody>
      </p:sp>
      <p:sp>
        <p:nvSpPr>
          <p:cNvPr id="6" name="TextBox 5"/>
          <p:cNvSpPr txBox="1"/>
          <p:nvPr/>
        </p:nvSpPr>
        <p:spPr>
          <a:xfrm>
            <a:off x="841248" y="5532120"/>
            <a:ext cx="6400800" cy="822960"/>
          </a:xfrm>
          <a:prstGeom prst="rect">
            <a:avLst/>
          </a:prstGeom>
          <a:noFill/>
        </p:spPr>
        <p:txBody>
          <a:bodyPr wrap="square" lIns="0" rIns="0" tIns="0" bIns="0">
            <a:spAutoFit/>
          </a:bodyPr>
          <a:lstStyle/>
          <a:p>
            <a:pPr>
              <a:spcAft>
                <a:spcPts val="300"/>
              </a:spcAft>
            </a:pPr>
            <a:r>
              <a:rPr sz="1200" b="1" i="0">
                <a:solidFill>
                  <a:srgbClr val="FFFFFF"/>
                </a:solidFill>
                <a:latin typeface="Arial"/>
              </a:rPr>
              <a:t>Dr. Thomas L. Jones, Jr. and the Captains</a:t>
            </a:r>
          </a:p>
          <a:p>
            <a:pPr>
              <a:spcAft>
                <a:spcPts val="0"/>
              </a:spcAft>
            </a:pPr>
            <a:r>
              <a:rPr sz="950" b="0" i="0">
                <a:solidFill>
                  <a:srgbClr val="C9DAF0"/>
                </a:solidFill>
                <a:latin typeface="Arial"/>
              </a:rPr>
              <a:t>All Leaders · Sunday, August 2, 2026</a:t>
            </a:r>
          </a:p>
        </p:txBody>
      </p:sp>
      <p:sp>
        <p:nvSpPr>
          <p:cNvPr id="7" name="TextBox 6"/>
          <p:cNvSpPr txBox="1"/>
          <p:nvPr/>
        </p:nvSpPr>
        <p:spPr>
          <a:xfrm>
            <a:off x="7315200" y="5532120"/>
            <a:ext cx="4023360" cy="822960"/>
          </a:xfrm>
          <a:prstGeom prst="rect">
            <a:avLst/>
          </a:prstGeom>
          <a:noFill/>
        </p:spPr>
        <p:txBody>
          <a:bodyPr wrap="square" lIns="0" rIns="0" tIns="0" bIns="0">
            <a:spAutoFit/>
          </a:bodyPr>
          <a:lstStyle/>
          <a:p>
            <a:pPr algn="r">
              <a:lnSpc>
                <a:spcPct val="130000"/>
              </a:lnSpc>
              <a:spcAft>
                <a:spcPts val="0"/>
              </a:spcAft>
            </a:pPr>
            <a:r>
              <a:rPr sz="950" b="0" i="0">
                <a:solidFill>
                  <a:srgbClr val="C9DAF0"/>
                </a:solidFill>
                <a:latin typeface="Arial"/>
              </a:rPr>
              <a:t>The Hampton University Marching Force
Hampton's Heartbeat</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9.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2 CLOSE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Know Yourself First</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Your personality type, your strengths, and the blind spots you lead people through.</a:t>
            </a:r>
          </a:p>
        </p:txBody>
      </p:sp>
      <p:sp>
        <p:nvSpPr>
          <p:cNvPr id="10" name="TextBox 9"/>
          <p:cNvSpPr txBox="1"/>
          <p:nvPr/>
        </p:nvSpPr>
        <p:spPr>
          <a:xfrm>
            <a:off x="713232" y="2075688"/>
            <a:ext cx="10762488" cy="1051560"/>
          </a:xfrm>
          <a:prstGeom prst="rect">
            <a:avLst/>
          </a:prstGeom>
          <a:noFill/>
        </p:spPr>
        <p:txBody>
          <a:bodyPr wrap="square" lIns="0" rIns="0" tIns="0" bIns="0">
            <a:spAutoFit/>
          </a:bodyPr>
          <a:lstStyle/>
          <a:p>
            <a:pPr>
              <a:lnSpc>
                <a:spcPct val="135000"/>
              </a:lnSpc>
              <a:spcAft>
                <a:spcPts val="0"/>
              </a:spcAft>
            </a:pPr>
            <a:r>
              <a:rPr sz="2000" b="0" i="1">
                <a:solidFill>
                  <a:srgbClr val="0B1A31"/>
                </a:solidFill>
                <a:latin typeface="Georgia"/>
              </a:rPr>
              <a:t>“Learn your way out of your problems.”</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2 CLOSE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Emotional Intelligence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Managing your own emotions and reading the room—responding instead of reacting.</a:t>
            </a:r>
          </a:p>
        </p:txBody>
      </p:sp>
      <p:sp>
        <p:nvSpPr>
          <p:cNvPr id="10" name="TextBox 9"/>
          <p:cNvSpPr txBox="1"/>
          <p:nvPr/>
        </p:nvSpPr>
        <p:spPr>
          <a:xfrm>
            <a:off x="713232" y="2075688"/>
            <a:ext cx="10762488" cy="1051560"/>
          </a:xfrm>
          <a:prstGeom prst="rect">
            <a:avLst/>
          </a:prstGeom>
          <a:noFill/>
        </p:spPr>
        <p:txBody>
          <a:bodyPr wrap="square" lIns="0" rIns="0" tIns="0" bIns="0">
            <a:spAutoFit/>
          </a:bodyPr>
          <a:lstStyle/>
          <a:p>
            <a:pPr>
              <a:lnSpc>
                <a:spcPct val="135000"/>
              </a:lnSpc>
              <a:spcAft>
                <a:spcPts val="0"/>
              </a:spcAft>
            </a:pPr>
            <a:r>
              <a:rPr sz="2000" b="0" i="1">
                <a:solidFill>
                  <a:srgbClr val="0B1A31"/>
                </a:solidFill>
                <a:latin typeface="Georgia"/>
              </a:rPr>
              <a:t>“Kindness is paying attention out loud.”</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2 CLOSE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Servant-Leadership</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Serve first. Meet your people’s needs, and understand why it is the documented antidote to hazing.</a:t>
            </a:r>
          </a:p>
        </p:txBody>
      </p:sp>
      <p:sp>
        <p:nvSpPr>
          <p:cNvPr id="10" name="TextBox 9"/>
          <p:cNvSpPr txBox="1"/>
          <p:nvPr/>
        </p:nvSpPr>
        <p:spPr>
          <a:xfrm>
            <a:off x="713232" y="2075688"/>
            <a:ext cx="10762488" cy="1051560"/>
          </a:xfrm>
          <a:prstGeom prst="rect">
            <a:avLst/>
          </a:prstGeom>
          <a:noFill/>
        </p:spPr>
        <p:txBody>
          <a:bodyPr wrap="square" lIns="0" rIns="0" tIns="0" bIns="0">
            <a:spAutoFit/>
          </a:bodyPr>
          <a:lstStyle/>
          <a:p>
            <a:pPr>
              <a:lnSpc>
                <a:spcPct val="135000"/>
              </a:lnSpc>
              <a:spcAft>
                <a:spcPts val="0"/>
              </a:spcAft>
            </a:pPr>
            <a:r>
              <a:rPr sz="2000" b="0" i="1">
                <a:solidFill>
                  <a:srgbClr val="0B1A31"/>
                </a:solidFill>
                <a:latin typeface="Georgia"/>
              </a:rPr>
              <a:t>“Power can either be wielded, or it can be shared.”</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2 CLOSE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Command Respect</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Respect is earned through competence, character, and consistency—never demanded by rank.</a:t>
            </a:r>
          </a:p>
        </p:txBody>
      </p:sp>
      <p:sp>
        <p:nvSpPr>
          <p:cNvPr id="10" name="TextBox 9"/>
          <p:cNvSpPr txBox="1"/>
          <p:nvPr/>
        </p:nvSpPr>
        <p:spPr>
          <a:xfrm>
            <a:off x="713232" y="2075688"/>
            <a:ext cx="10762488" cy="1051560"/>
          </a:xfrm>
          <a:prstGeom prst="rect">
            <a:avLst/>
          </a:prstGeom>
          <a:noFill/>
        </p:spPr>
        <p:txBody>
          <a:bodyPr wrap="square" lIns="0" rIns="0" tIns="0" bIns="0">
            <a:spAutoFit/>
          </a:bodyPr>
          <a:lstStyle/>
          <a:p>
            <a:pPr>
              <a:lnSpc>
                <a:spcPct val="135000"/>
              </a:lnSpc>
              <a:spcAft>
                <a:spcPts val="0"/>
              </a:spcAft>
            </a:pPr>
            <a:r>
              <a:rPr sz="2000" b="0" i="1">
                <a:solidFill>
                  <a:srgbClr val="0B1A31"/>
                </a:solidFill>
                <a:latin typeface="Georgia"/>
              </a:rPr>
              <a:t>“You have the most to lose and the most to prove.”</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2 CLOSE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Bonds, Not Fear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Fear buys compliance; bonds build loyalty. Where healthy bonding ends and hazing begins.</a:t>
            </a:r>
          </a:p>
        </p:txBody>
      </p:sp>
      <p:sp>
        <p:nvSpPr>
          <p:cNvPr id="10" name="TextBox 9"/>
          <p:cNvSpPr txBox="1"/>
          <p:nvPr/>
        </p:nvSpPr>
        <p:spPr>
          <a:xfrm>
            <a:off x="713232" y="2075688"/>
            <a:ext cx="10762488" cy="1051560"/>
          </a:xfrm>
          <a:prstGeom prst="rect">
            <a:avLst/>
          </a:prstGeom>
          <a:noFill/>
        </p:spPr>
        <p:txBody>
          <a:bodyPr wrap="square" lIns="0" rIns="0" tIns="0" bIns="0">
            <a:spAutoFit/>
          </a:bodyPr>
          <a:lstStyle/>
          <a:p>
            <a:pPr>
              <a:lnSpc>
                <a:spcPct val="135000"/>
              </a:lnSpc>
              <a:spcAft>
                <a:spcPts val="0"/>
              </a:spcAft>
            </a:pPr>
            <a:r>
              <a:rPr sz="2000" b="0" i="1">
                <a:solidFill>
                  <a:srgbClr val="0B1A31"/>
                </a:solidFill>
                <a:latin typeface="Georgia"/>
              </a:rPr>
              <a:t>“You can go fast alone, but you can go further together.”</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2 CLOSE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Why Hazing Happens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need to belong turned cruel, the mind’s traps, and the power of the group—and our non-negotiables.</a:t>
            </a:r>
          </a:p>
        </p:txBody>
      </p:sp>
      <p:sp>
        <p:nvSpPr>
          <p:cNvPr id="10" name="TextBox 9"/>
          <p:cNvSpPr txBox="1"/>
          <p:nvPr/>
        </p:nvSpPr>
        <p:spPr>
          <a:xfrm>
            <a:off x="713232" y="2075688"/>
            <a:ext cx="10762488" cy="1051560"/>
          </a:xfrm>
          <a:prstGeom prst="rect">
            <a:avLst/>
          </a:prstGeom>
          <a:noFill/>
        </p:spPr>
        <p:txBody>
          <a:bodyPr wrap="square" lIns="0" rIns="0" tIns="0" bIns="0">
            <a:spAutoFit/>
          </a:bodyPr>
          <a:lstStyle/>
          <a:p>
            <a:pPr>
              <a:lnSpc>
                <a:spcPct val="135000"/>
              </a:lnSpc>
              <a:spcAft>
                <a:spcPts val="0"/>
              </a:spcAft>
            </a:pPr>
            <a:r>
              <a:rPr sz="2000" b="0" i="1">
                <a:solidFill>
                  <a:srgbClr val="0B1A31"/>
                </a:solidFill>
                <a:latin typeface="Georgia"/>
              </a:rPr>
              <a:t>“People raised on love will do anything for you; people raised on survival will do anything to you.”</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2 CLOSE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Line Leader Tier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Where the Line Leader fits, and how carrying the basic tasks makes the whole section work.</a:t>
            </a:r>
          </a:p>
        </p:txBody>
      </p:sp>
      <p:sp>
        <p:nvSpPr>
          <p:cNvPr id="10" name="TextBox 9"/>
          <p:cNvSpPr txBox="1"/>
          <p:nvPr/>
        </p:nvSpPr>
        <p:spPr>
          <a:xfrm>
            <a:off x="713232" y="2075688"/>
            <a:ext cx="10762488" cy="1051560"/>
          </a:xfrm>
          <a:prstGeom prst="rect">
            <a:avLst/>
          </a:prstGeom>
          <a:noFill/>
        </p:spPr>
        <p:txBody>
          <a:bodyPr wrap="square" lIns="0" rIns="0" tIns="0" bIns="0">
            <a:spAutoFit/>
          </a:bodyPr>
          <a:lstStyle/>
          <a:p>
            <a:pPr>
              <a:lnSpc>
                <a:spcPct val="135000"/>
              </a:lnSpc>
              <a:spcAft>
                <a:spcPts val="0"/>
              </a:spcAft>
            </a:pPr>
            <a:r>
              <a:rPr sz="2000" b="0" i="1">
                <a:solidFill>
                  <a:srgbClr val="0B1A31"/>
                </a:solidFill>
                <a:latin typeface="Georgia"/>
              </a:rPr>
              <a:t>“A million dollars is made of a million single dollar bills.”</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16</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6.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2 CLOSE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SOP and MSA Standard</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Minimum Skills Audition and how to run a sectional—attack the tough spots, repeat for proficiency.</a:t>
            </a:r>
          </a:p>
        </p:txBody>
      </p:sp>
      <p:sp>
        <p:nvSpPr>
          <p:cNvPr id="10" name="TextBox 9"/>
          <p:cNvSpPr txBox="1"/>
          <p:nvPr/>
        </p:nvSpPr>
        <p:spPr>
          <a:xfrm>
            <a:off x="713232" y="2075688"/>
            <a:ext cx="10762488" cy="1051560"/>
          </a:xfrm>
          <a:prstGeom prst="rect">
            <a:avLst/>
          </a:prstGeom>
          <a:noFill/>
        </p:spPr>
        <p:txBody>
          <a:bodyPr wrap="square" lIns="0" rIns="0" tIns="0" bIns="0">
            <a:spAutoFit/>
          </a:bodyPr>
          <a:lstStyle/>
          <a:p>
            <a:pPr>
              <a:lnSpc>
                <a:spcPct val="135000"/>
              </a:lnSpc>
              <a:spcAft>
                <a:spcPts val="0"/>
              </a:spcAft>
            </a:pPr>
            <a:r>
              <a:rPr sz="2000" b="0" i="1">
                <a:solidFill>
                  <a:srgbClr val="0B1A31"/>
                </a:solidFill>
                <a:latin typeface="Georgia"/>
              </a:rPr>
              <a:t>“If you don’t have the time to do it right, what makes you think you have the time to do it twice?”</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17</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7.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2 CLOSE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Hampton Sound</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Power and precision. Dark, resonant, and balanced—colors that complement instead of compete.</a:t>
            </a:r>
          </a:p>
        </p:txBody>
      </p:sp>
      <p:sp>
        <p:nvSpPr>
          <p:cNvPr id="10" name="TextBox 9"/>
          <p:cNvSpPr txBox="1"/>
          <p:nvPr/>
        </p:nvSpPr>
        <p:spPr>
          <a:xfrm>
            <a:off x="713232" y="2075688"/>
            <a:ext cx="10762488" cy="1051560"/>
          </a:xfrm>
          <a:prstGeom prst="rect">
            <a:avLst/>
          </a:prstGeom>
          <a:noFill/>
        </p:spPr>
        <p:txBody>
          <a:bodyPr wrap="square" lIns="0" rIns="0" tIns="0" bIns="0">
            <a:spAutoFit/>
          </a:bodyPr>
          <a:lstStyle/>
          <a:p>
            <a:pPr>
              <a:lnSpc>
                <a:spcPct val="135000"/>
              </a:lnSpc>
              <a:spcAft>
                <a:spcPts val="0"/>
              </a:spcAft>
            </a:pPr>
            <a:r>
              <a:rPr sz="2000" b="0" i="1">
                <a:solidFill>
                  <a:srgbClr val="0B1A31"/>
                </a:solidFill>
                <a:latin typeface="Georgia"/>
              </a:rPr>
              <a:t>“Music is my first language.”</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18</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8.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2 CLOSE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Day 1 Close · First In</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Readiness is the standard. Leaders thirty minutes early, sections fifteen, ready by the downbeat.</a:t>
            </a:r>
          </a:p>
        </p:txBody>
      </p:sp>
      <p:sp>
        <p:nvSpPr>
          <p:cNvPr id="10" name="TextBox 9"/>
          <p:cNvSpPr txBox="1"/>
          <p:nvPr/>
        </p:nvSpPr>
        <p:spPr>
          <a:xfrm>
            <a:off x="713232" y="2075688"/>
            <a:ext cx="10762488" cy="1051560"/>
          </a:xfrm>
          <a:prstGeom prst="rect">
            <a:avLst/>
          </a:prstGeom>
          <a:noFill/>
        </p:spPr>
        <p:txBody>
          <a:bodyPr wrap="square" lIns="0" rIns="0" tIns="0" bIns="0">
            <a:spAutoFit/>
          </a:bodyPr>
          <a:lstStyle/>
          <a:p>
            <a:pPr>
              <a:lnSpc>
                <a:spcPct val="135000"/>
              </a:lnSpc>
              <a:spcAft>
                <a:spcPts val="0"/>
              </a:spcAft>
            </a:pPr>
            <a:r>
              <a:rPr sz="2000" b="0" i="1">
                <a:solidFill>
                  <a:srgbClr val="0B1A31"/>
                </a:solidFill>
                <a:latin typeface="Georgia"/>
              </a:rPr>
              <a:t>“The most exciting lives are supported by extremely boring things.”</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19</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2 CLOSE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Icebreaker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Carl Brashear lost a leg, and the Navy moved to retire him. To stay a diver he had to walk twelve steps in a 290-pound rig, in front of a room that expected him to fall. Watch a man finish something after he has been handed every reason to quit. That is what Last Out looks like.</a:t>
            </a:r>
          </a:p>
        </p:txBody>
      </p:sp>
      <p:sp>
        <p:nvSpPr>
          <p:cNvPr id="10" name="TextBox 9"/>
          <p:cNvSpPr txBox="1"/>
          <p:nvPr/>
        </p:nvSpPr>
        <p:spPr>
          <a:xfrm>
            <a:off x="713232" y="2395728"/>
            <a:ext cx="10762488" cy="1645920"/>
          </a:xfrm>
          <a:prstGeom prst="rect">
            <a:avLst/>
          </a:prstGeom>
          <a:noFill/>
        </p:spPr>
        <p:txBody>
          <a:bodyPr wrap="square" lIns="0" rIns="0" tIns="0" bIns="0">
            <a:spAutoFit/>
          </a:bodyPr>
          <a:lstStyle/>
          <a:p>
            <a:pPr algn="ctr">
              <a:spcAft>
                <a:spcPts val="800"/>
              </a:spcAft>
            </a:pPr>
            <a:r>
              <a:rPr sz="2000" b="0" i="0">
                <a:solidFill>
                  <a:srgbClr val="B76E79"/>
                </a:solidFill>
                <a:latin typeface="Arial"/>
              </a:rPr>
              <a:t>▶</a:t>
            </a:r>
          </a:p>
          <a:p>
            <a:pPr algn="ctr">
              <a:spcAft>
                <a:spcPts val="800"/>
              </a:spcAft>
            </a:pPr>
            <a:r>
              <a:rPr sz="2200" b="1" i="0">
                <a:solidFill>
                  <a:srgbClr val="0B1A31"/>
                </a:solidFill>
                <a:latin typeface="Georgia"/>
              </a:rPr>
              <a:t>Men of Honor — “12 Steps”</a:t>
            </a:r>
          </a:p>
          <a:p>
            <a:pPr algn="ctr">
              <a:spcAft>
                <a:spcPts val="500"/>
              </a:spcAft>
            </a:pPr>
            <a:r>
              <a:rPr sz="1700" b="1" i="0">
                <a:solidFill>
                  <a:srgbClr val="004AAD"/>
                </a:solidFill>
                <a:latin typeface="Georgia"/>
              </a:rPr>
              <a:t>youtu.be/QhCISxbO7rg</a:t>
            </a:r>
          </a:p>
          <a:p>
            <a:pPr algn="ctr">
              <a:spcAft>
                <a:spcPts val="0"/>
              </a:spcAft>
            </a:pPr>
            <a:r>
              <a:rPr sz="950" b="1" i="0" spc="120">
                <a:solidFill>
                  <a:srgbClr val="B76E79"/>
                </a:solidFill>
                <a:latin typeface="Arial"/>
              </a:rPr>
              <a:t>WATCH · 2:42</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02</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9.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2 CLOSE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Teach How to Teach</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Break it down, model it, check for understanding, and drill it to mastery.</a:t>
            </a:r>
          </a:p>
        </p:txBody>
      </p:sp>
      <p:sp>
        <p:nvSpPr>
          <p:cNvPr id="10" name="TextBox 9"/>
          <p:cNvSpPr txBox="1"/>
          <p:nvPr/>
        </p:nvSpPr>
        <p:spPr>
          <a:xfrm>
            <a:off x="713232" y="2075688"/>
            <a:ext cx="10762488" cy="1051560"/>
          </a:xfrm>
          <a:prstGeom prst="rect">
            <a:avLst/>
          </a:prstGeom>
          <a:noFill/>
        </p:spPr>
        <p:txBody>
          <a:bodyPr wrap="square" lIns="0" rIns="0" tIns="0" bIns="0">
            <a:spAutoFit/>
          </a:bodyPr>
          <a:lstStyle/>
          <a:p>
            <a:pPr>
              <a:lnSpc>
                <a:spcPct val="135000"/>
              </a:lnSpc>
              <a:spcAft>
                <a:spcPts val="0"/>
              </a:spcAft>
            </a:pPr>
            <a:r>
              <a:rPr sz="2000" b="0" i="1">
                <a:solidFill>
                  <a:srgbClr val="0B1A31"/>
                </a:solidFill>
                <a:latin typeface="Georgia"/>
              </a:rPr>
              <a:t>“The acquisition of knowledge is expensive; the application of knowledge is lucrative.”</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20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2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2 CLOSE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Drum Majors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Two sides of one job: the craft of conducting, and the showmanship that is HBCU DNA.</a:t>
            </a:r>
          </a:p>
        </p:txBody>
      </p:sp>
      <p:sp>
        <p:nvSpPr>
          <p:cNvPr id="10" name="TextBox 9"/>
          <p:cNvSpPr txBox="1"/>
          <p:nvPr/>
        </p:nvSpPr>
        <p:spPr>
          <a:xfrm>
            <a:off x="713232" y="2075688"/>
            <a:ext cx="10762488" cy="1051560"/>
          </a:xfrm>
          <a:prstGeom prst="rect">
            <a:avLst/>
          </a:prstGeom>
          <a:noFill/>
        </p:spPr>
        <p:txBody>
          <a:bodyPr wrap="square" lIns="0" rIns="0" tIns="0" bIns="0">
            <a:spAutoFit/>
          </a:bodyPr>
          <a:lstStyle/>
          <a:p>
            <a:pPr>
              <a:lnSpc>
                <a:spcPct val="135000"/>
              </a:lnSpc>
              <a:spcAft>
                <a:spcPts val="0"/>
              </a:spcAft>
            </a:pPr>
            <a:r>
              <a:rPr sz="2000" b="0" i="1">
                <a:solidFill>
                  <a:srgbClr val="0B1A31"/>
                </a:solidFill>
                <a:latin typeface="Georgia"/>
              </a:rPr>
              <a:t>“Discipline looks like obsession to someone who doesn’t have any.”</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21</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2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2 CLOSE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Interpreting the Music</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Choreograph to the feel and the lyrics—and play music worth interpreting.</a:t>
            </a:r>
          </a:p>
        </p:txBody>
      </p:sp>
      <p:sp>
        <p:nvSpPr>
          <p:cNvPr id="10" name="TextBox 9"/>
          <p:cNvSpPr txBox="1"/>
          <p:nvPr/>
        </p:nvSpPr>
        <p:spPr>
          <a:xfrm>
            <a:off x="713232" y="2075688"/>
            <a:ext cx="10762488" cy="1051560"/>
          </a:xfrm>
          <a:prstGeom prst="rect">
            <a:avLst/>
          </a:prstGeom>
          <a:noFill/>
        </p:spPr>
        <p:txBody>
          <a:bodyPr wrap="square" lIns="0" rIns="0" tIns="0" bIns="0">
            <a:spAutoFit/>
          </a:bodyPr>
          <a:lstStyle/>
          <a:p>
            <a:pPr>
              <a:lnSpc>
                <a:spcPct val="135000"/>
              </a:lnSpc>
              <a:spcAft>
                <a:spcPts val="0"/>
              </a:spcAft>
            </a:pPr>
            <a:r>
              <a:rPr sz="2000" b="0" i="1">
                <a:solidFill>
                  <a:srgbClr val="0B1A31"/>
                </a:solidFill>
                <a:latin typeface="Georgia"/>
              </a:rPr>
              <a:t>“Art should comfort the uncomfortable, and make the comfortable uncomfortable.”</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22</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2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2 CLOSE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Leading Under Pressure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Breathe, read pressure as a challenge, decide, and slow down to move faster.</a:t>
            </a:r>
          </a:p>
        </p:txBody>
      </p:sp>
      <p:sp>
        <p:nvSpPr>
          <p:cNvPr id="10" name="TextBox 9"/>
          <p:cNvSpPr txBox="1"/>
          <p:nvPr/>
        </p:nvSpPr>
        <p:spPr>
          <a:xfrm>
            <a:off x="713232" y="2075688"/>
            <a:ext cx="10762488" cy="1051560"/>
          </a:xfrm>
          <a:prstGeom prst="rect">
            <a:avLst/>
          </a:prstGeom>
          <a:noFill/>
        </p:spPr>
        <p:txBody>
          <a:bodyPr wrap="square" lIns="0" rIns="0" tIns="0" bIns="0">
            <a:spAutoFit/>
          </a:bodyPr>
          <a:lstStyle/>
          <a:p>
            <a:pPr>
              <a:lnSpc>
                <a:spcPct val="135000"/>
              </a:lnSpc>
              <a:spcAft>
                <a:spcPts val="0"/>
              </a:spcAft>
            </a:pPr>
            <a:r>
              <a:rPr sz="2000" b="0" i="1">
                <a:solidFill>
                  <a:srgbClr val="0B1A31"/>
                </a:solidFill>
                <a:latin typeface="Georgia"/>
              </a:rPr>
              <a:t>“In a stressful situation, you will fall to the level of your training.”</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23</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2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2 CLOSE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Know Your People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Read the headspace of those you lead and your own. Meet people where they are.</a:t>
            </a:r>
          </a:p>
        </p:txBody>
      </p:sp>
      <p:sp>
        <p:nvSpPr>
          <p:cNvPr id="10" name="TextBox 9"/>
          <p:cNvSpPr txBox="1"/>
          <p:nvPr/>
        </p:nvSpPr>
        <p:spPr>
          <a:xfrm>
            <a:off x="713232" y="2075688"/>
            <a:ext cx="10762488" cy="1051560"/>
          </a:xfrm>
          <a:prstGeom prst="rect">
            <a:avLst/>
          </a:prstGeom>
          <a:noFill/>
        </p:spPr>
        <p:txBody>
          <a:bodyPr wrap="square" lIns="0" rIns="0" tIns="0" bIns="0">
            <a:spAutoFit/>
          </a:bodyPr>
          <a:lstStyle/>
          <a:p>
            <a:pPr>
              <a:lnSpc>
                <a:spcPct val="135000"/>
              </a:lnSpc>
              <a:spcAft>
                <a:spcPts val="0"/>
              </a:spcAft>
            </a:pPr>
            <a:r>
              <a:rPr sz="2000" b="0" i="1">
                <a:solidFill>
                  <a:srgbClr val="0B1A31"/>
                </a:solidFill>
                <a:latin typeface="Georgia"/>
              </a:rPr>
              <a:t>“Consideration is the highest form of love, because consideration is what someone does when they are thinking of you in your absence.”</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24</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2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2 CLOSE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Conflict Resolution</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Handle it early, fairly, and directly. Find the interest under the position.</a:t>
            </a:r>
          </a:p>
        </p:txBody>
      </p:sp>
      <p:sp>
        <p:nvSpPr>
          <p:cNvPr id="10" name="TextBox 9"/>
          <p:cNvSpPr txBox="1"/>
          <p:nvPr/>
        </p:nvSpPr>
        <p:spPr>
          <a:xfrm>
            <a:off x="713232" y="2075688"/>
            <a:ext cx="10762488" cy="1051560"/>
          </a:xfrm>
          <a:prstGeom prst="rect">
            <a:avLst/>
          </a:prstGeom>
          <a:noFill/>
        </p:spPr>
        <p:txBody>
          <a:bodyPr wrap="square" lIns="0" rIns="0" tIns="0" bIns="0">
            <a:spAutoFit/>
          </a:bodyPr>
          <a:lstStyle/>
          <a:p>
            <a:pPr>
              <a:lnSpc>
                <a:spcPct val="135000"/>
              </a:lnSpc>
              <a:spcAft>
                <a:spcPts val="0"/>
              </a:spcAft>
            </a:pPr>
            <a:r>
              <a:rPr sz="2000" b="0" i="1">
                <a:solidFill>
                  <a:srgbClr val="0B1A31"/>
                </a:solidFill>
                <a:latin typeface="Georgia"/>
              </a:rPr>
              <a:t>“Never attribute to malice that which is adequately explained by stupidity.”</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25</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2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2 CLOSE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Difficult Conversations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Care personally and challenge directly. On hazing, silence is complicity.</a:t>
            </a:r>
          </a:p>
        </p:txBody>
      </p:sp>
      <p:sp>
        <p:nvSpPr>
          <p:cNvPr id="10" name="TextBox 9"/>
          <p:cNvSpPr txBox="1"/>
          <p:nvPr/>
        </p:nvSpPr>
        <p:spPr>
          <a:xfrm>
            <a:off x="713232" y="2075688"/>
            <a:ext cx="10762488" cy="1051560"/>
          </a:xfrm>
          <a:prstGeom prst="rect">
            <a:avLst/>
          </a:prstGeom>
          <a:noFill/>
        </p:spPr>
        <p:txBody>
          <a:bodyPr wrap="square" lIns="0" rIns="0" tIns="0" bIns="0">
            <a:spAutoFit/>
          </a:bodyPr>
          <a:lstStyle/>
          <a:p>
            <a:pPr>
              <a:lnSpc>
                <a:spcPct val="135000"/>
              </a:lnSpc>
              <a:spcAft>
                <a:spcPts val="0"/>
              </a:spcAft>
            </a:pPr>
            <a:r>
              <a:rPr sz="2000" b="0" i="1">
                <a:solidFill>
                  <a:srgbClr val="0B1A31"/>
                </a:solidFill>
                <a:latin typeface="Georgia"/>
              </a:rPr>
              <a:t>“If you ever think about doing something you feel might be stupid, remind yourself that you are an adult and will be charged as one.”</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26</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26.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2 CLOSE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Supporting the Auxiliary</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You are their floor. Hold the tempo, give them room, and hype their moment.</a:t>
            </a:r>
          </a:p>
        </p:txBody>
      </p:sp>
      <p:sp>
        <p:nvSpPr>
          <p:cNvPr id="10" name="TextBox 9"/>
          <p:cNvSpPr txBox="1"/>
          <p:nvPr/>
        </p:nvSpPr>
        <p:spPr>
          <a:xfrm>
            <a:off x="713232" y="2075688"/>
            <a:ext cx="10762488" cy="1051560"/>
          </a:xfrm>
          <a:prstGeom prst="rect">
            <a:avLst/>
          </a:prstGeom>
          <a:noFill/>
        </p:spPr>
        <p:txBody>
          <a:bodyPr wrap="square" lIns="0" rIns="0" tIns="0" bIns="0">
            <a:spAutoFit/>
          </a:bodyPr>
          <a:lstStyle/>
          <a:p>
            <a:pPr>
              <a:lnSpc>
                <a:spcPct val="135000"/>
              </a:lnSpc>
              <a:spcAft>
                <a:spcPts val="0"/>
              </a:spcAft>
            </a:pPr>
            <a:r>
              <a:rPr sz="2000" b="0" i="1">
                <a:solidFill>
                  <a:srgbClr val="0B1A31"/>
                </a:solidFill>
                <a:latin typeface="Georgia"/>
              </a:rPr>
              <a:t>“When you help someone, you help everyone.”</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27</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27.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2 CLOSE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Twirler Recruitment</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Scout where twirlers actually are, travel to them, and make the pitch in person.</a:t>
            </a:r>
          </a:p>
        </p:txBody>
      </p:sp>
      <p:sp>
        <p:nvSpPr>
          <p:cNvPr id="10" name="TextBox 9"/>
          <p:cNvSpPr txBox="1"/>
          <p:nvPr/>
        </p:nvSpPr>
        <p:spPr>
          <a:xfrm>
            <a:off x="713232" y="2075688"/>
            <a:ext cx="10762488" cy="1051560"/>
          </a:xfrm>
          <a:prstGeom prst="rect">
            <a:avLst/>
          </a:prstGeom>
          <a:noFill/>
        </p:spPr>
        <p:txBody>
          <a:bodyPr wrap="square" lIns="0" rIns="0" tIns="0" bIns="0">
            <a:spAutoFit/>
          </a:bodyPr>
          <a:lstStyle/>
          <a:p>
            <a:pPr>
              <a:lnSpc>
                <a:spcPct val="135000"/>
              </a:lnSpc>
              <a:spcAft>
                <a:spcPts val="0"/>
              </a:spcAft>
            </a:pPr>
            <a:r>
              <a:rPr sz="2000" b="0" i="1">
                <a:solidFill>
                  <a:srgbClr val="0B1A31"/>
                </a:solidFill>
                <a:latin typeface="Georgia"/>
              </a:rPr>
              <a:t>“A half-assed plan executed well is better than a perfect plan executed poorly.”</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28</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28.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2 CLOSE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Communication and Ambassadors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Move it up the chain, move it down to your line, and represent us out in the world.</a:t>
            </a:r>
          </a:p>
        </p:txBody>
      </p:sp>
      <p:sp>
        <p:nvSpPr>
          <p:cNvPr id="10" name="TextBox 9"/>
          <p:cNvSpPr txBox="1"/>
          <p:nvPr/>
        </p:nvSpPr>
        <p:spPr>
          <a:xfrm>
            <a:off x="713232" y="2075688"/>
            <a:ext cx="10762488" cy="1051560"/>
          </a:xfrm>
          <a:prstGeom prst="rect">
            <a:avLst/>
          </a:prstGeom>
          <a:noFill/>
        </p:spPr>
        <p:txBody>
          <a:bodyPr wrap="square" lIns="0" rIns="0" tIns="0" bIns="0">
            <a:spAutoFit/>
          </a:bodyPr>
          <a:lstStyle/>
          <a:p>
            <a:pPr>
              <a:lnSpc>
                <a:spcPct val="135000"/>
              </a:lnSpc>
              <a:spcAft>
                <a:spcPts val="0"/>
              </a:spcAft>
            </a:pPr>
            <a:r>
              <a:rPr sz="2000" b="0" i="1">
                <a:solidFill>
                  <a:srgbClr val="0B1A31"/>
                </a:solidFill>
                <a:latin typeface="Georgia"/>
              </a:rPr>
              <a:t>“Good habits come with a price. Bad habits come with a cost.”</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29</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THE PREMISE</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01</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Yesterday we said First In: you arrive before your people, ready, and you set the tone before anyone else walks in. Tonight we finish it. Last Out is the harder half, because nobody claps for it. It is the equipment you put away when the crowd is gone, the member you wait on in a dark parking lot, and the standard you hold at the end of a long day when it would be easy to let it slide. Anybody can start well. Leaders finish.</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FIRST IN. LAST OUT.</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29.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2 CLOSE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Day 2 Close · Last Out</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Accountable for the space, the people, and the standard long after the whistle.</a:t>
            </a:r>
          </a:p>
        </p:txBody>
      </p:sp>
      <p:sp>
        <p:nvSpPr>
          <p:cNvPr id="10" name="TextBox 9"/>
          <p:cNvSpPr txBox="1"/>
          <p:nvPr/>
        </p:nvSpPr>
        <p:spPr>
          <a:xfrm>
            <a:off x="713232" y="2075688"/>
            <a:ext cx="10762488" cy="1051560"/>
          </a:xfrm>
          <a:prstGeom prst="rect">
            <a:avLst/>
          </a:prstGeom>
          <a:noFill/>
        </p:spPr>
        <p:txBody>
          <a:bodyPr wrap="square" lIns="0" rIns="0" tIns="0" bIns="0">
            <a:spAutoFit/>
          </a:bodyPr>
          <a:lstStyle/>
          <a:p>
            <a:pPr>
              <a:lnSpc>
                <a:spcPct val="135000"/>
              </a:lnSpc>
              <a:spcAft>
                <a:spcPts val="0"/>
              </a:spcAft>
            </a:pPr>
            <a:r>
              <a:rPr sz="2000" b="0" i="1">
                <a:solidFill>
                  <a:srgbClr val="0B1A31"/>
                </a:solidFill>
                <a:latin typeface="Georgia"/>
              </a:rPr>
              <a:t>“I will die FOR you. Not BECAUSE of you.”</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30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3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THE CHARGE</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02</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None of this counts until it survives contact with a hard Tuesday. The members are already here, and tomorrow they will watch what you do far more closely than they listened to anything said this weekend. Every seminar in these two days was theory until you walk back onto that field and live it in front of them. The standard does not stop when the seminar ends. It does not stop when camp ends. It does not stop.</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NEVER.</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3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2 CLOSE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Your Commitments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Before you leave this room tonight, name them out loud.</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One thing you will start.</a:t>
            </a:r>
            <a:r>
              <a:rPr sz="1350">
                <a:solidFill>
                  <a:srgbClr val="02275A"/>
                </a:solidFill>
                <a:latin typeface="Arial"/>
              </a:rPr>
              <a:t> A habit, a check-in, a rep you will run with your line beginning tomorrow.</a:t>
            </a:r>
          </a:p>
          <a:p>
            <a:pPr>
              <a:lnSpc>
                <a:spcPct val="125000"/>
              </a:lnSpc>
              <a:spcAft>
                <a:spcPts val="700"/>
              </a:spcAft>
            </a:pPr>
            <a:r>
              <a:rPr sz="1350" b="0" i="0">
                <a:solidFill>
                  <a:srgbClr val="02275A"/>
                </a:solidFill>
                <a:latin typeface="Arial"/>
              </a:rPr>
              <a:t>◆  </a:t>
            </a:r>
            <a:r>
              <a:rPr b="1" sz="1350">
                <a:solidFill>
                  <a:srgbClr val="0B1A31"/>
                </a:solidFill>
                <a:latin typeface="Arial"/>
              </a:rPr>
              <a:t>One thing you will stop.</a:t>
            </a:r>
            <a:r>
              <a:rPr sz="1350">
                <a:solidFill>
                  <a:srgbClr val="02275A"/>
                </a:solidFill>
                <a:latin typeface="Arial"/>
              </a:rPr>
              <a:t> Be honest about the behavior that does not belong in a leader on this staff.</a:t>
            </a:r>
          </a:p>
          <a:p>
            <a:pPr>
              <a:lnSpc>
                <a:spcPct val="125000"/>
              </a:lnSpc>
              <a:spcAft>
                <a:spcPts val="700"/>
              </a:spcAft>
            </a:pPr>
            <a:r>
              <a:rPr sz="1350" b="0" i="0">
                <a:solidFill>
                  <a:srgbClr val="02275A"/>
                </a:solidFill>
                <a:latin typeface="Arial"/>
              </a:rPr>
              <a:t>◆  </a:t>
            </a:r>
            <a:r>
              <a:rPr b="1" sz="1350">
                <a:solidFill>
                  <a:srgbClr val="0B1A31"/>
                </a:solidFill>
                <a:latin typeface="Arial"/>
              </a:rPr>
              <a:t>One person you will pour into.</a:t>
            </a:r>
            <a:r>
              <a:rPr sz="1350">
                <a:solidFill>
                  <a:srgbClr val="02275A"/>
                </a:solidFill>
                <a:latin typeface="Arial"/>
              </a:rPr>
              <a:t> Pick the member who needs you most and decide to be their reason for staying.</a:t>
            </a:r>
          </a:p>
          <a:p>
            <a:pPr>
              <a:lnSpc>
                <a:spcPct val="125000"/>
              </a:lnSpc>
              <a:spcAft>
                <a:spcPts val="700"/>
              </a:spcAft>
            </a:pPr>
            <a:r>
              <a:rPr sz="1350" b="0" i="0">
                <a:solidFill>
                  <a:srgbClr val="02275A"/>
                </a:solidFill>
                <a:latin typeface="Arial"/>
              </a:rPr>
              <a:t>◆  </a:t>
            </a:r>
            <a:r>
              <a:rPr b="1" sz="1350">
                <a:solidFill>
                  <a:srgbClr val="0B1A31"/>
                </a:solidFill>
                <a:latin typeface="Arial"/>
              </a:rPr>
              <a:t>One standard you will not let slip</a:t>
            </a:r>
            <a:r>
              <a:rPr sz="1350">
                <a:solidFill>
                  <a:srgbClr val="02275A"/>
                </a:solidFill>
                <a:latin typeface="Arial"/>
              </a:rPr>
              <a:t>—especially at the end of a long day, when it costs you something to hold it.</a:t>
            </a:r>
          </a:p>
        </p:txBody>
      </p:sp>
      <p:sp>
        <p:nvSpPr>
          <p:cNvPr id="11" name="TextBox 10"/>
          <p:cNvSpPr txBox="1"/>
          <p:nvPr/>
        </p:nvSpPr>
        <p:spPr>
          <a:xfrm>
            <a:off x="713232" y="3840480"/>
            <a:ext cx="10762488" cy="1051560"/>
          </a:xfrm>
          <a:prstGeom prst="rect">
            <a:avLst/>
          </a:prstGeom>
          <a:noFill/>
        </p:spPr>
        <p:txBody>
          <a:bodyPr wrap="square" lIns="0" rIns="0" tIns="0" bIns="0">
            <a:spAutoFit/>
          </a:bodyPr>
          <a:lstStyle/>
          <a:p>
            <a:pPr>
              <a:lnSpc>
                <a:spcPct val="135000"/>
              </a:lnSpc>
              <a:spcAft>
                <a:spcPts val="0"/>
              </a:spcAft>
            </a:pPr>
            <a:r>
              <a:rPr sz="1300" b="0" i="0">
                <a:solidFill>
                  <a:srgbClr val="02275A"/>
                </a:solidFill>
                <a:latin typeface="Arial"/>
              </a:rPr>
              <a:t>Say it to the leader next to you. A commitment spoken out loud to a peer is the one that survives the week.</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32</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3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2 CLOSE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Creed in Practice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What First In, Last Out looks like every single day.</a:t>
            </a:r>
          </a:p>
        </p:txBody>
      </p:sp>
      <p:sp>
        <p:nvSpPr>
          <p:cNvPr id="10" name="TextBox 9"/>
          <p:cNvSpPr txBox="1"/>
          <p:nvPr/>
        </p:nvSpPr>
        <p:spPr>
          <a:xfrm>
            <a:off x="713232" y="2075688"/>
            <a:ext cx="5120640" cy="1280160"/>
          </a:xfrm>
          <a:prstGeom prst="rect">
            <a:avLst/>
          </a:prstGeom>
          <a:noFill/>
        </p:spPr>
        <p:txBody>
          <a:bodyPr wrap="square" lIns="0" rIns="0" tIns="0" bIns="0">
            <a:spAutoFit/>
          </a:bodyPr>
          <a:lstStyle/>
          <a:p>
            <a:pPr>
              <a:spcAft>
                <a:spcPts val="200"/>
              </a:spcAft>
            </a:pPr>
            <a:r>
              <a:rPr sz="2400" b="1" i="0">
                <a:solidFill>
                  <a:srgbClr val="B76E79"/>
                </a:solidFill>
                <a:latin typeface="Georgia"/>
              </a:rPr>
              <a:t>1</a:t>
            </a:r>
          </a:p>
          <a:p>
            <a:pPr>
              <a:spcAft>
                <a:spcPts val="400"/>
              </a:spcAft>
            </a:pPr>
            <a:r>
              <a:rPr sz="1500" b="1" i="0">
                <a:solidFill>
                  <a:srgbClr val="02275A"/>
                </a:solidFill>
                <a:latin typeface="Arial"/>
              </a:rPr>
              <a:t>Arrive Ready</a:t>
            </a:r>
          </a:p>
          <a:p>
            <a:pPr>
              <a:lnSpc>
                <a:spcPct val="130000"/>
              </a:lnSpc>
              <a:spcAft>
                <a:spcPts val="0"/>
              </a:spcAft>
            </a:pPr>
            <a:r>
              <a:rPr sz="1090" b="0" i="0">
                <a:solidFill>
                  <a:srgbClr val="4C5B72"/>
                </a:solidFill>
                <a:latin typeface="Arial"/>
              </a:rPr>
              <a:t>Thirty minutes for leaders, fifteen for your section. Warm, prepared, and set before the downbeat.</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33</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3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87552" y="1874519"/>
            <a:ext cx="8229600" cy="365760"/>
          </a:xfrm>
          <a:prstGeom prst="rect">
            <a:avLst/>
          </a:prstGeom>
          <a:noFill/>
        </p:spPr>
        <p:txBody>
          <a:bodyPr wrap="square" lIns="0" rIns="0" tIns="0" bIns="0">
            <a:spAutoFit/>
          </a:bodyPr>
          <a:lstStyle/>
          <a:p>
            <a:pPr>
              <a:spcAft>
                <a:spcPts val="0"/>
              </a:spcAft>
            </a:pPr>
            <a:r>
              <a:rPr sz="1000" b="1" i="0" spc="240">
                <a:solidFill>
                  <a:srgbClr val="B76E79"/>
                </a:solidFill>
                <a:latin typeface="Arial"/>
              </a:rPr>
              <a:t>THE FINAL CHARGE</a:t>
            </a:r>
          </a:p>
        </p:txBody>
      </p:sp>
      <p:sp>
        <p:nvSpPr>
          <p:cNvPr id="6" name="TextBox 5"/>
          <p:cNvSpPr txBox="1"/>
          <p:nvPr/>
        </p:nvSpPr>
        <p:spPr>
          <a:xfrm>
            <a:off x="914400" y="2286000"/>
            <a:ext cx="7498079" cy="1828800"/>
          </a:xfrm>
          <a:prstGeom prst="rect">
            <a:avLst/>
          </a:prstGeom>
          <a:noFill/>
        </p:spPr>
        <p:txBody>
          <a:bodyPr wrap="square" lIns="0" rIns="0" tIns="0" bIns="0">
            <a:spAutoFit/>
          </a:bodyPr>
          <a:lstStyle/>
          <a:p>
            <a:pPr>
              <a:lnSpc>
                <a:spcPct val="103000"/>
              </a:lnSpc>
              <a:spcAft>
                <a:spcPts val="0"/>
              </a:spcAft>
            </a:pPr>
            <a:r>
              <a:rPr sz="4000" b="1" i="0">
                <a:solidFill>
                  <a:srgbClr val="FFFFFF"/>
                </a:solidFill>
                <a:latin typeface="Georgia"/>
              </a:rPr>
              <a:t>First In.
Last Out.</a:t>
            </a:r>
          </a:p>
        </p:txBody>
      </p:sp>
      <p:sp>
        <p:nvSpPr>
          <p:cNvPr id="7" name="TextBox 6"/>
          <p:cNvSpPr txBox="1"/>
          <p:nvPr/>
        </p:nvSpPr>
        <p:spPr>
          <a:xfrm>
            <a:off x="987552" y="4206240"/>
            <a:ext cx="8412480" cy="1737360"/>
          </a:xfrm>
          <a:prstGeom prst="rect">
            <a:avLst/>
          </a:prstGeom>
          <a:noFill/>
        </p:spPr>
        <p:txBody>
          <a:bodyPr wrap="square" lIns="0" rIns="0" tIns="0" bIns="0">
            <a:spAutoFit/>
          </a:bodyPr>
          <a:lstStyle/>
          <a:p>
            <a:pPr>
              <a:lnSpc>
                <a:spcPct val="150000"/>
              </a:lnSpc>
              <a:spcAft>
                <a:spcPts val="0"/>
              </a:spcAft>
            </a:pPr>
            <a:r>
              <a:rPr sz="1400" b="0" i="0">
                <a:solidFill>
                  <a:srgbClr val="C9DAF0"/>
                </a:solidFill>
                <a:latin typeface="Arial"/>
              </a:rPr>
              <a:t>That is the whole creed, and starting tomorrow it is the whole job. Be the first one ready and the last one to let go. Take care of the space, take care of your people, and hold the standard hardest at the moment it would be easiest to drop. Every member of this band is about to find out what kind of leaders they have, and they will learn it from what you do, not from what any of us said this weekend. You have the training. You have each other. Now go show them.</a:t>
            </a:r>
          </a:p>
        </p:txBody>
      </p:sp>
      <p:sp>
        <p:nvSpPr>
          <p:cNvPr id="8" name="TextBox 7"/>
          <p:cNvSpPr txBox="1"/>
          <p:nvPr/>
        </p:nvSpPr>
        <p:spPr>
          <a:xfrm>
            <a:off x="987552" y="5806440"/>
            <a:ext cx="6400800" cy="457200"/>
          </a:xfrm>
          <a:prstGeom prst="rect">
            <a:avLst/>
          </a:prstGeom>
          <a:noFill/>
        </p:spPr>
        <p:txBody>
          <a:bodyPr wrap="square" lIns="0" rIns="0" tIns="0" bIns="0">
            <a:spAutoFit/>
          </a:bodyPr>
          <a:lstStyle/>
          <a:p>
            <a:pPr>
              <a:spcAft>
                <a:spcPts val="0"/>
              </a:spcAft>
            </a:pPr>
            <a:r>
              <a:rPr sz="1500" b="0" i="1">
                <a:solidFill>
                  <a:srgbClr val="FFFFFF"/>
                </a:solidFill>
                <a:latin typeface="Georgia"/>
              </a:rPr>
              <a:t>Serve First. Lead Always. — Drive the Legacy.</a:t>
            </a:r>
          </a:p>
        </p:txBody>
      </p:sp>
      <p:sp>
        <p:nvSpPr>
          <p:cNvPr id="9" name="TextBox 8"/>
          <p:cNvSpPr txBox="1"/>
          <p:nvPr/>
        </p:nvSpPr>
        <p:spPr>
          <a:xfrm>
            <a:off x="7680960" y="5806440"/>
            <a:ext cx="3566160" cy="548640"/>
          </a:xfrm>
          <a:prstGeom prst="rect">
            <a:avLst/>
          </a:prstGeom>
          <a:noFill/>
        </p:spPr>
        <p:txBody>
          <a:bodyPr wrap="square" lIns="0" rIns="0" tIns="0" bIns="0">
            <a:spAutoFit/>
          </a:bodyPr>
          <a:lstStyle/>
          <a:p>
            <a:pPr algn="r">
              <a:lnSpc>
                <a:spcPct val="130000"/>
              </a:lnSpc>
              <a:spcAft>
                <a:spcPts val="0"/>
              </a:spcAft>
            </a:pPr>
            <a:r>
              <a:rPr sz="900" b="0" i="0">
                <a:solidFill>
                  <a:srgbClr val="C9DAF0"/>
                </a:solidFill>
                <a:latin typeface="Arial"/>
              </a:rPr>
              <a:t>The Hampton University Marching Force
Hampton's Heartbeat</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2 CLOSE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Creed, Complete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Two halves of one standard—and you do not get to pick just one.</a:t>
            </a:r>
          </a:p>
        </p:txBody>
      </p:sp>
      <p:sp>
        <p:nvSpPr>
          <p:cNvPr id="10" name="TextBox 9"/>
          <p:cNvSpPr txBox="1"/>
          <p:nvPr/>
        </p:nvSpPr>
        <p:spPr>
          <a:xfrm>
            <a:off x="713232" y="2075688"/>
            <a:ext cx="10762488" cy="1051560"/>
          </a:xfrm>
          <a:prstGeom prst="rect">
            <a:avLst/>
          </a:prstGeom>
          <a:noFill/>
        </p:spPr>
        <p:txBody>
          <a:bodyPr wrap="square" lIns="0" rIns="0" tIns="0" bIns="0">
            <a:spAutoFit/>
          </a:bodyPr>
          <a:lstStyle/>
          <a:p>
            <a:pPr>
              <a:lnSpc>
                <a:spcPct val="135000"/>
              </a:lnSpc>
              <a:spcAft>
                <a:spcPts val="0"/>
              </a:spcAft>
            </a:pPr>
            <a:r>
              <a:rPr sz="1300" b="0" i="0">
                <a:solidFill>
                  <a:srgbClr val="02275A"/>
                </a:solidFill>
                <a:latin typeface="Arial"/>
              </a:rPr>
              <a:t>Being first in is about readiness. Being last out is about responsibility. Together they are the whole job.</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2 CLOSE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Last Out: The Space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Leave every place better than the Force found it.</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before</a:t>
            </a:r>
            <a:r>
              <a:rPr sz="1350">
                <a:solidFill>
                  <a:srgbClr val="02275A"/>
                </a:solidFill>
                <a:latin typeface="Arial"/>
              </a:rPr>
              <a:t>ments secured, equipment accounted for, uniforms handled, trash picked up—before you think about leaving.</a:t>
            </a:r>
          </a:p>
          <a:p>
            <a:pPr>
              <a:lnSpc>
                <a:spcPct val="125000"/>
              </a:lnSpc>
              <a:spcAft>
                <a:spcPts val="700"/>
              </a:spcAft>
            </a:pPr>
            <a:r>
              <a:rPr sz="1350" b="0" i="0">
                <a:solidFill>
                  <a:srgbClr val="02275A"/>
                </a:solidFill>
                <a:latin typeface="Arial"/>
              </a:rPr>
              <a:t>◆  The band room, the practice field, the bus, the hotel, and the stadium all carry our name after we walk away.</a:t>
            </a:r>
          </a:p>
          <a:p>
            <a:pPr>
              <a:lnSpc>
                <a:spcPct val="125000"/>
              </a:lnSpc>
              <a:spcAft>
                <a:spcPts val="700"/>
              </a:spcAft>
            </a:pPr>
            <a:r>
              <a:rPr sz="1350" b="0" i="0">
                <a:solidFill>
                  <a:srgbClr val="02275A"/>
                </a:solidFill>
                <a:latin typeface="Arial"/>
              </a:rPr>
              <a:t>◆  Do the sweep yourself. A leader who supervises the cleanup from the doorway is not last out; he is just last to leave.</a:t>
            </a:r>
          </a:p>
          <a:p>
            <a:pPr>
              <a:lnSpc>
                <a:spcPct val="125000"/>
              </a:lnSpc>
              <a:spcAft>
                <a:spcPts val="700"/>
              </a:spcAft>
            </a:pPr>
            <a:r>
              <a:rPr sz="1350" b="0" i="0">
                <a:solidFill>
                  <a:srgbClr val="02275A"/>
                </a:solidFill>
                <a:latin typeface="Arial"/>
              </a:rPr>
              <a:t>◆  </a:t>
            </a:r>
            <a:r>
              <a:rPr b="1" sz="1350">
                <a:solidFill>
                  <a:srgbClr val="0B1A31"/>
                </a:solidFill>
                <a:latin typeface="Arial"/>
              </a:rPr>
              <a:t>You decide which.</a:t>
            </a:r>
            <a:r>
              <a:rPr sz="1350">
                <a:solidFill>
                  <a:srgbClr val="02275A"/>
                </a:solidFill>
                <a:latin typeface="Arial"/>
              </a:rPr>
              <a:t>ere not there can tell we were, that is either a compliment or an indictment. You decide which.</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2 CLOSE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Last Out: The People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Nobody in your line walks out alone.</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Account for every member</a:t>
            </a:r>
            <a:r>
              <a:rPr sz="1350">
                <a:solidFill>
                  <a:srgbClr val="02275A"/>
                </a:solidFill>
                <a:latin typeface="Arial"/>
              </a:rPr>
              <a:t> before you go. Know who is still on the field, who is waiting on a ride, and who left upset.</a:t>
            </a:r>
          </a:p>
          <a:p>
            <a:pPr>
              <a:lnSpc>
                <a:spcPct val="125000"/>
              </a:lnSpc>
              <a:spcAft>
                <a:spcPts val="700"/>
              </a:spcAft>
            </a:pPr>
            <a:r>
              <a:rPr sz="1350" b="0" i="0">
                <a:solidFill>
                  <a:srgbClr val="02275A"/>
                </a:solidFill>
                <a:latin typeface="Arial"/>
              </a:rPr>
              <a:t>◆  </a:t>
            </a:r>
            <a:r>
              <a:rPr b="1" sz="1350">
                <a:solidFill>
                  <a:srgbClr val="0B1A31"/>
                </a:solidFill>
                <a:latin typeface="Arial"/>
              </a:rPr>
              <a:t>those are the ones you stay for.</a:t>
            </a:r>
            <a:r>
              <a:rPr sz="1350">
                <a:solidFill>
                  <a:srgbClr val="02275A"/>
                </a:solidFill>
                <a:latin typeface="Arial"/>
              </a:rPr>
              <a:t>ep, the member who got corrected hard, the one who went quiet—those are the ones you stay for.</a:t>
            </a:r>
          </a:p>
          <a:p>
            <a:pPr>
              <a:lnSpc>
                <a:spcPct val="125000"/>
              </a:lnSpc>
              <a:spcAft>
                <a:spcPts val="700"/>
              </a:spcAft>
            </a:pPr>
            <a:r>
              <a:rPr sz="1350" b="0" i="0">
                <a:solidFill>
                  <a:srgbClr val="02275A"/>
                </a:solidFill>
                <a:latin typeface="Arial"/>
              </a:rPr>
              <a:t>◆  Walk out together. Nobody crosses a dark campus by themselves, and nobody sits alone in a parking lot waiting.</a:t>
            </a:r>
          </a:p>
          <a:p>
            <a:pPr>
              <a:lnSpc>
                <a:spcPct val="125000"/>
              </a:lnSpc>
              <a:spcAft>
                <a:spcPts val="700"/>
              </a:spcAft>
            </a:pPr>
            <a:r>
              <a:rPr sz="1350" b="0" i="0">
                <a:solidFill>
                  <a:srgbClr val="02275A"/>
                </a:solidFill>
                <a:latin typeface="Arial"/>
              </a:rPr>
              <a:t>◆  </a:t>
            </a:r>
            <a:r>
              <a:rPr b="1" sz="1350">
                <a:solidFill>
                  <a:srgbClr val="0B1A31"/>
                </a:solidFill>
                <a:latin typeface="Arial"/>
              </a:rPr>
              <a:t>somebody was looking out for them.</a:t>
            </a:r>
            <a:r>
              <a:rPr sz="1350">
                <a:solidFill>
                  <a:srgbClr val="02275A"/>
                </a:solidFill>
                <a:latin typeface="Arial"/>
              </a:rPr>
              <a:t>g your people feel from you is that somebody was looking out for them.</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6.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2 CLOSE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Last Out: The Standard</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It holds when nobody is watching, or it never held at all.</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what you allow at the end of it</a:t>
            </a:r>
            <a:r>
              <a:rPr sz="1350">
                <a:solidFill>
                  <a:srgbClr val="02275A"/>
                </a:solidFill>
                <a:latin typeface="Arial"/>
              </a:rPr>
              <a:t>nounce at the start of rehearsal. It is what you allow at the end of it, when everyone is tired.</a:t>
            </a:r>
          </a:p>
          <a:p>
            <a:pPr>
              <a:lnSpc>
                <a:spcPct val="125000"/>
              </a:lnSpc>
              <a:spcAft>
                <a:spcPts val="700"/>
              </a:spcAft>
            </a:pPr>
            <a:r>
              <a:rPr sz="1350" b="0" i="0">
                <a:solidFill>
                  <a:srgbClr val="02275A"/>
                </a:solidFill>
                <a:latin typeface="Arial"/>
              </a:rPr>
              <a:t>◆  </a:t>
            </a:r>
            <a:r>
              <a:rPr b="1" sz="1350">
                <a:solidFill>
                  <a:srgbClr val="0B1A31"/>
                </a:solidFill>
                <a:latin typeface="Arial"/>
              </a:rPr>
              <a:t>Finish clean.</a:t>
            </a:r>
            <a:r>
              <a:rPr sz="1350">
                <a:solidFill>
                  <a:srgbClr val="02275A"/>
                </a:solidFill>
                <a:latin typeface="Arial"/>
              </a:rPr>
              <a:t>of a long day is where programs are actually built or quietly lost. Finish clean.</a:t>
            </a:r>
          </a:p>
          <a:p>
            <a:pPr>
              <a:lnSpc>
                <a:spcPct val="125000"/>
              </a:lnSpc>
              <a:spcAft>
                <a:spcPts val="700"/>
              </a:spcAft>
            </a:pPr>
            <a:r>
              <a:rPr sz="1350" b="0" i="0">
                <a:solidFill>
                  <a:srgbClr val="02275A"/>
                </a:solidFill>
                <a:latin typeface="Arial"/>
              </a:rPr>
              <a:t>◆  Hold the line on the small things late: the uniform detail, the phone in the rehearsal, the corner nobody would notice.</a:t>
            </a:r>
          </a:p>
          <a:p>
            <a:pPr>
              <a:lnSpc>
                <a:spcPct val="125000"/>
              </a:lnSpc>
              <a:spcAft>
                <a:spcPts val="700"/>
              </a:spcAft>
            </a:pPr>
            <a:r>
              <a:rPr sz="1350" b="0" i="0">
                <a:solidFill>
                  <a:srgbClr val="02275A"/>
                </a:solidFill>
                <a:latin typeface="Arial"/>
              </a:rPr>
              <a:t>◆  </a:t>
            </a:r>
            <a:r>
              <a:rPr b="1" sz="1350">
                <a:solidFill>
                  <a:srgbClr val="0B1A31"/>
                </a:solidFill>
                <a:latin typeface="Arial"/>
              </a:rPr>
              <a:t>You are the standard when he is not in the room.</a:t>
            </a:r>
            <a:r>
              <a:rPr sz="1350">
                <a:solidFill>
                  <a:srgbClr val="02275A"/>
                </a:solidFill>
                <a:latin typeface="Arial"/>
              </a:rPr>
              <a:t>ly why you exist. You are the standard when he is not in the room.</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7.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2 CLOSE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Whole Weekend, Session by Session</a:t>
            </a:r>
          </a:p>
        </p:txBody>
      </p:sp>
      <p:sp>
        <p:nvSpPr>
          <p:cNvPr id="9" name="TextBox 8"/>
          <p:cNvSpPr txBox="1"/>
          <p:nvPr/>
        </p:nvSpPr>
        <p:spPr>
          <a:xfrm>
            <a:off x="713232" y="2002536"/>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Twenty-two sessions. Here is every one of them, and the line to carry out of it.</a:t>
            </a:r>
          </a:p>
        </p:txBody>
      </p:sp>
      <p:sp>
        <p:nvSpPr>
          <p:cNvPr id="10" name="TextBox 9"/>
          <p:cNvSpPr txBox="1"/>
          <p:nvPr/>
        </p:nvSpPr>
        <p:spPr>
          <a:xfrm>
            <a:off x="713232" y="2459736"/>
            <a:ext cx="10762488" cy="1051560"/>
          </a:xfrm>
          <a:prstGeom prst="rect">
            <a:avLst/>
          </a:prstGeom>
          <a:noFill/>
        </p:spPr>
        <p:txBody>
          <a:bodyPr wrap="square" lIns="0" rIns="0" tIns="0" bIns="0">
            <a:spAutoFit/>
          </a:bodyPr>
          <a:lstStyle/>
          <a:p>
            <a:pPr>
              <a:lnSpc>
                <a:spcPct val="135000"/>
              </a:lnSpc>
              <a:spcAft>
                <a:spcPts val="0"/>
              </a:spcAft>
            </a:pPr>
            <a:r>
              <a:rPr sz="1300" b="0" i="0">
                <a:solidFill>
                  <a:srgbClr val="02275A"/>
                </a:solidFill>
                <a:latin typeface="Arial"/>
              </a:rPr>
              <a:t>Two days do not make you a leader. They give you the vocabulary. What follows is the
  short version—one page per session, one line worth remembering. Take the ones that convict you.</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8.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DAY 2 CLOSE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Welcome and Vision</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Who we are, our purpose and mission, the 2026 schedule, and this year's watchword: OPTIMIZE.</a:t>
            </a:r>
          </a:p>
        </p:txBody>
      </p:sp>
      <p:sp>
        <p:nvSpPr>
          <p:cNvPr id="10" name="TextBox 9"/>
          <p:cNvSpPr txBox="1"/>
          <p:nvPr/>
        </p:nvSpPr>
        <p:spPr>
          <a:xfrm>
            <a:off x="713232" y="2075688"/>
            <a:ext cx="10762488" cy="1051560"/>
          </a:xfrm>
          <a:prstGeom prst="rect">
            <a:avLst/>
          </a:prstGeom>
          <a:noFill/>
        </p:spPr>
        <p:txBody>
          <a:bodyPr wrap="square" lIns="0" rIns="0" tIns="0" bIns="0">
            <a:spAutoFit/>
          </a:bodyPr>
          <a:lstStyle/>
          <a:p>
            <a:pPr>
              <a:lnSpc>
                <a:spcPct val="135000"/>
              </a:lnSpc>
              <a:spcAft>
                <a:spcPts val="0"/>
              </a:spcAft>
            </a:pPr>
            <a:r>
              <a:rPr sz="2000" b="0" i="1">
                <a:solidFill>
                  <a:srgbClr val="0B1A31"/>
                </a:solidFill>
                <a:latin typeface="Georgia"/>
              </a:rPr>
              <a:t>“We’ve spent so much time learning how to do more with so little that we can do a lot with just a little more.”</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