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 — TITLE: Communication and Ambassadors</a:t>
            </a:r>
          </a:p>
          <a:p/>
          <a:p>
            <a:r>
              <a:t>PRESENTERS: Joshua Gibbons and Jay Jones. Split it — one of you takes the chain of command, the other takes the ambassador half.</a:t>
            </a:r>
          </a:p>
          <a:p/>
          <a:p>
            <a:r>
              <a:t>OPEN: "Almost everything a leader does is communication. Up, down, and out."</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10 — SOCIAL MEDIA IS THE PUBLIC RECORD</a:t>
            </a:r>
          </a:p>
          <a:p/>
          <a:p>
            <a:r>
              <a:t>Be direct; this is the one with real consequences.</a:t>
            </a:r>
          </a:p>
          <a:p/>
          <a:p>
            <a:r>
              <a:t>"Anything you post in Force gear, at a Force event, or about a Force member is the program speaking — whether you meant it that way or not."</a:t>
            </a:r>
          </a:p>
          <a:p/>
          <a:p>
            <a:r>
              <a:t>HARD RULE: "Never air band business online. Conflicts and complaints go up the chain, never on a timeline."</a:t>
            </a:r>
          </a:p>
          <a:p/>
          <a:p>
            <a:r>
              <a:t>"Assume a future employer, an admissions officer, and a recruit's mother all see it. Post like that's true, because it is."</a:t>
            </a:r>
          </a:p>
          <a:p/>
          <a:p>
            <a:r>
              <a:t>THEN THE UPSIDE: used right, it's a recruiting tool.</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11 — THE CORE OF THIS PROGRAM</a:t>
            </a:r>
          </a:p>
          <a:p/>
          <a:p>
            <a:r>
              <a:t>JAY: spirit, unity, discipline, attitude — your framework. Take it.</a:t>
            </a:r>
          </a:p>
          <a:p/>
          <a:p>
            <a:r>
              <a:t>Map each onto communication. The one to lean on: "Unity — leaders do not contradict each other in front of the band."</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12 — THE COMMUNICATION PLAYBOOK</a:t>
            </a:r>
          </a:p>
          <a:p/>
          <a:p>
            <a:r>
              <a:t>Know the Chain, Move It Up, Move It Down, Represent Out.</a:t>
            </a:r>
          </a:p>
          <a:p/>
          <a:p>
            <a:r>
              <a:t>Photograph slide.</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13 — CLOSE: Speak Like the Whole Band Is Behind You.</a:t>
            </a:r>
          </a:p>
          <a:p/>
          <a:p>
            <a:r>
              <a:t>"Because it is."</a:t>
            </a:r>
          </a:p>
          <a:p/>
          <a:p>
            <a:r>
              <a:t>End on: "Somebody is deciding what they think of The Marching Force based entirely on you. Give them a reason to want in."</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2 — ICEBREAKER: The Express, Ernie Davis Meets Floyd Little (2:59)</a:t>
            </a:r>
          </a:p>
          <a:p/>
          <a:p>
            <a:r>
              <a:t>SET UP: "Ernie Davis was the first Black player to win the Heisman. A young Floyd Little meets him and says he wants to be the best Negro running back. Listen to how Ernie corrects him."</a:t>
            </a:r>
          </a:p>
          <a:p/>
          <a:p>
            <a:r>
              <a:t>Play it.</a:t>
            </a:r>
          </a:p>
          <a:p/>
          <a:p>
            <a:r>
              <a:t>AFTER: "No label. Just the best there is." Then the fact that lands it: "Floyd Little went to Syracuse and wore Ernie's number. One conversation. That's an ambassador."</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3 — THE PREMISE (statement slide)</a:t>
            </a:r>
          </a:p>
          <a:p/>
          <a:p>
            <a:r>
              <a:t>Read it.</a:t>
            </a:r>
          </a:p>
          <a:p/>
          <a:p>
            <a:r>
              <a:t>"A time change, a correction, a parent in the parking lot, a video posted at one in the morning — every one of those is the band talking."</a:t>
            </a:r>
          </a:p>
          <a:p/>
          <a:p>
            <a:r>
              <a:t>Takeaway: "You are always speaking for the Force."</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4 — THE CHAIN OF COMMAND</a:t>
            </a:r>
          </a:p>
          <a:p/>
          <a:p>
            <a:r>
              <a:t>JAY: this is your material — take it.</a:t>
            </a:r>
          </a:p>
          <a:p/>
          <a:p>
            <a:r>
              <a:t>Walk the ladder from the bottom: Line Leaders, Section Leaders, Captains, Drum Majors, Coaches and Coordinators, Assistant Directors of University Bands, Director of University Bands.</a:t>
            </a:r>
          </a:p>
          <a:p/>
          <a:p>
            <a:r>
              <a:t>OUTSIDE THE CHAIN: the Student Director (if assigned) and the Graduate Assistant are liaisons to the Director — not rungs.</a:t>
            </a:r>
          </a:p>
          <a:p/>
          <a:p>
            <a:r>
              <a:t>MAKE IT PERSONAL: "Find your rung. Now name the person directly above you and directly below you. That's your lane."</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5 — COMMUNICATING UP</a:t>
            </a:r>
          </a:p>
          <a:p/>
          <a:p>
            <a:r>
              <a:t>"Go to your next level first. Skipping rungs makes the person you skipped look uninformed and slows the answer down."</a:t>
            </a:r>
          </a:p>
          <a:p/>
          <a:p>
            <a:r>
              <a:t>"Bring facts, not rumor — who, what, when, and what you already tried. Report it straight even when it makes you look bad."</a:t>
            </a:r>
          </a:p>
          <a:p/>
          <a:p>
            <a:r>
              <a:t>THE EXCEPTION, say it clearly: "Hazing and safety go straight to the director. No matter the chain."</a:t>
            </a:r>
          </a:p>
          <a:p/>
          <a:p>
            <a:r>
              <a:t>Source line covers the discipline ladder — first-degree verbal, second verbal and written, then write-ups.</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6 — COMMUNICATING DOWN</a:t>
            </a:r>
          </a:p>
          <a:p/>
          <a:p>
            <a:r>
              <a:t>"Your line only knows what you tell them."</a:t>
            </a:r>
          </a:p>
          <a:p/>
          <a:p>
            <a:r>
              <a:t>COMPLETE AND FAST: time, place, uniform, what to bring. "A detail you forget becomes a member in the wrong place in the wrong clothes."</a:t>
            </a:r>
          </a:p>
          <a:p/>
          <a:p>
            <a:r>
              <a:t>THE STEP PEOPLE SKIP: "Posting it is not the same as knowing they got it. Get eyes, get a reply, take a count."</a:t>
            </a:r>
          </a:p>
          <a:p/>
          <a:p>
            <a:r>
              <a:t>AND: "Don't editorialize. Deliver the message as given; take your disagreement back UP the chain, not down it."</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7 — TEACH THEM HOW TO COMMUNICATE</a:t>
            </a:r>
          </a:p>
          <a:p/>
          <a:p>
            <a:r>
              <a:t>JAY'S LINE — use it as written: "Rather than telling members to stop talking, teach them how and when to talk."</a:t>
            </a:r>
          </a:p>
          <a:p/>
          <a:p>
            <a:r>
              <a:t>"That's the difference between managing a section and developing one."</a:t>
            </a:r>
          </a:p>
          <a:p/>
          <a:p>
            <a:r>
              <a:t>"Teaching communication is teaching discipline. A section that knows the protocol polices itself."</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8 — CORE COMMUNICATION SKILLS</a:t>
            </a:r>
          </a:p>
          <a:p/>
          <a:p>
            <a:r>
              <a:t>Listen First, Be Clear, Mind the Tone, Pick the Moment.</a:t>
            </a:r>
          </a:p>
          <a:p/>
          <a:p>
            <a:r>
              <a:t>BEST ONE: "Text has no tone. So give it one on purpose."</a:t>
            </a:r>
          </a:p>
          <a:p/>
          <a:p>
            <a:r>
              <a:t>AND: "Public praise, private correction."</a:t>
            </a:r>
          </a:p>
          <a:p/>
          <a:p>
            <a:r>
              <a:t>POINT FORWARD: the source line sends them to Difficult Conversations for the hard ones — don't re-teach that here.</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9 — YOU ARE AN AMBASSADOR</a:t>
            </a:r>
          </a:p>
          <a:p/>
          <a:p>
            <a:r>
              <a:t>Second presenter takes over here if you're splitting.</a:t>
            </a:r>
          </a:p>
          <a:p/>
          <a:p>
            <a:r>
              <a:t>"In the airport, the hotel, the restaurant, the stands — people don't see a student. They see Hampton."</a:t>
            </a:r>
          </a:p>
          <a:p/>
          <a:p>
            <a:r>
              <a:t>CHEAP AND MEMORABLE: "Say good morning, hold the door, thank the staff and the bus driver. Costs nothing and it's remembered."</a:t>
            </a:r>
          </a:p>
          <a:p/>
          <a:p>
            <a:r>
              <a:t>TIE BACK TO THE CLIP: "You are the pitch — the way Ernie Davis was for Floyd Little."</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0.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02275A">
              <a:alpha val="8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46304" cy="685800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41248" y="2331720"/>
            <a:ext cx="8595360" cy="2377440"/>
          </a:xfrm>
          <a:prstGeom prst="rect">
            <a:avLst/>
          </a:prstGeom>
          <a:noFill/>
        </p:spPr>
        <p:txBody>
          <a:bodyPr wrap="square" lIns="0" rIns="0" tIns="0" bIns="0">
            <a:spAutoFit/>
          </a:bodyPr>
          <a:lstStyle/>
          <a:p>
            <a:pPr>
              <a:spcAft>
                <a:spcPts val="1200"/>
              </a:spcAft>
            </a:pPr>
            <a:r>
              <a:rPr sz="950" b="1" i="0" spc="200">
                <a:solidFill>
                  <a:srgbClr val="B76E79"/>
                </a:solidFill>
                <a:latin typeface="Arial"/>
              </a:rPr>
              <a:t>PRE-DRILL CAMP 2026 · LEADERSHIP SEMINARS · DAY 2</a:t>
            </a:r>
          </a:p>
          <a:p>
            <a:pPr>
              <a:lnSpc>
                <a:spcPct val="98000"/>
              </a:lnSpc>
              <a:spcAft>
                <a:spcPts val="1000"/>
              </a:spcAft>
            </a:pPr>
            <a:r>
              <a:rPr sz="5200" b="1" i="0">
                <a:solidFill>
                  <a:srgbClr val="FFFFFF"/>
                </a:solidFill>
                <a:latin typeface="Georgia"/>
              </a:rPr>
              <a:t>Communication
and Ambassadors</a:t>
            </a:r>
          </a:p>
          <a:p>
            <a:pPr>
              <a:spcAft>
                <a:spcPts val="0"/>
              </a:spcAft>
            </a:pPr>
            <a:r>
              <a:rPr sz="1700" b="0" i="1">
                <a:solidFill>
                  <a:srgbClr val="C9DAF0"/>
                </a:solidFill>
                <a:latin typeface="Arial"/>
              </a:rPr>
              <a:t>"Up, Down, and Out."</a:t>
            </a:r>
          </a:p>
        </p:txBody>
      </p:sp>
      <p:sp>
        <p:nvSpPr>
          <p:cNvPr id="6" name="TextBox 5"/>
          <p:cNvSpPr txBox="1"/>
          <p:nvPr/>
        </p:nvSpPr>
        <p:spPr>
          <a:xfrm>
            <a:off x="841248" y="5532120"/>
            <a:ext cx="6400800" cy="822960"/>
          </a:xfrm>
          <a:prstGeom prst="rect">
            <a:avLst/>
          </a:prstGeom>
          <a:noFill/>
        </p:spPr>
        <p:txBody>
          <a:bodyPr wrap="square" lIns="0" rIns="0" tIns="0" bIns="0">
            <a:spAutoFit/>
          </a:bodyPr>
          <a:lstStyle/>
          <a:p>
            <a:pPr>
              <a:spcAft>
                <a:spcPts val="300"/>
              </a:spcAft>
            </a:pPr>
            <a:r>
              <a:rPr sz="1200" b="1" i="0">
                <a:solidFill>
                  <a:srgbClr val="FFFFFF"/>
                </a:solidFill>
                <a:latin typeface="Arial"/>
              </a:rPr>
              <a:t>Joshua Gibbons and Jay Jones</a:t>
            </a:r>
          </a:p>
          <a:p>
            <a:pPr>
              <a:spcAft>
                <a:spcPts val="0"/>
              </a:spcAft>
            </a:pPr>
            <a:r>
              <a:rPr sz="950" b="0" i="0">
                <a:solidFill>
                  <a:srgbClr val="C9DAF0"/>
                </a:solidFill>
                <a:latin typeface="Arial"/>
              </a:rPr>
              <a:t>All Leaders · Sunday, August 2, 2026</a:t>
            </a:r>
          </a:p>
        </p:txBody>
      </p:sp>
      <p:sp>
        <p:nvSpPr>
          <p:cNvPr id="7" name="TextBox 6"/>
          <p:cNvSpPr txBox="1"/>
          <p:nvPr/>
        </p:nvSpPr>
        <p:spPr>
          <a:xfrm>
            <a:off x="7315200" y="5532120"/>
            <a:ext cx="4023360" cy="822960"/>
          </a:xfrm>
          <a:prstGeom prst="rect">
            <a:avLst/>
          </a:prstGeom>
          <a:noFill/>
        </p:spPr>
        <p:txBody>
          <a:bodyPr wrap="square" lIns="0" rIns="0" tIns="0" bIns="0">
            <a:spAutoFit/>
          </a:bodyPr>
          <a:lstStyle/>
          <a:p>
            <a:pPr algn="r">
              <a:lnSpc>
                <a:spcPct val="130000"/>
              </a:lnSpc>
              <a:spcAft>
                <a:spcPts val="0"/>
              </a:spcAft>
            </a:pPr>
            <a:r>
              <a:rPr sz="950" b="0" i="0">
                <a:solidFill>
                  <a:srgbClr val="C9DAF0"/>
                </a:solidFill>
                <a:latin typeface="Arial"/>
              </a:rPr>
              <a:t>The Hampton University Marching Force
Hampton's Heartbeat</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9.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COMMUNICATION AND AMBASSADORS</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Social Media Is the Public Record</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The internet does not forget, and it does not add context.</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the program speaking</a:t>
            </a:r>
            <a:r>
              <a:rPr sz="1350">
                <a:solidFill>
                  <a:srgbClr val="02275A"/>
                </a:solidFill>
                <a:latin typeface="Arial"/>
              </a:rPr>
              <a:t> Force gear, at a Force event, or about a Force member is the program speaking, whether you meant it that way or not.</a:t>
            </a:r>
          </a:p>
          <a:p>
            <a:pPr>
              <a:lnSpc>
                <a:spcPct val="125000"/>
              </a:lnSpc>
              <a:spcAft>
                <a:spcPts val="700"/>
              </a:spcAft>
            </a:pPr>
            <a:r>
              <a:rPr sz="1350" b="0" i="0">
                <a:solidFill>
                  <a:srgbClr val="02275A"/>
                </a:solidFill>
                <a:latin typeface="Arial"/>
              </a:rPr>
              <a:t>◆  </a:t>
            </a:r>
            <a:r>
              <a:rPr b="1" sz="1350">
                <a:solidFill>
                  <a:srgbClr val="0B1A31"/>
                </a:solidFill>
                <a:latin typeface="Arial"/>
              </a:rPr>
              <a:t>Never air band business online.</a:t>
            </a:r>
            <a:r>
              <a:rPr sz="1350">
                <a:solidFill>
                  <a:srgbClr val="02275A"/>
                </a:solidFill>
                <a:latin typeface="Arial"/>
              </a:rPr>
              <a:t> Conflicts, corrections, and complaints go up the chain—never on a timeline.</a:t>
            </a:r>
          </a:p>
          <a:p>
            <a:pPr>
              <a:lnSpc>
                <a:spcPct val="125000"/>
              </a:lnSpc>
              <a:spcAft>
                <a:spcPts val="700"/>
              </a:spcAft>
            </a:pPr>
            <a:r>
              <a:rPr sz="1350" b="0" i="0">
                <a:solidFill>
                  <a:srgbClr val="02275A"/>
                </a:solidFill>
                <a:latin typeface="Arial"/>
              </a:rPr>
              <a:t>◆  Assume a future employer, an admissions officer, and a recruit's mother all see it. Post like that is true, because it is.</a:t>
            </a:r>
          </a:p>
          <a:p>
            <a:pPr>
              <a:lnSpc>
                <a:spcPct val="125000"/>
              </a:lnSpc>
              <a:spcAft>
                <a:spcPts val="700"/>
              </a:spcAft>
            </a:pPr>
            <a:r>
              <a:rPr sz="1350" b="0" i="0">
                <a:solidFill>
                  <a:srgbClr val="02275A"/>
                </a:solidFill>
                <a:latin typeface="Arial"/>
              </a:rPr>
              <a:t>◆  </a:t>
            </a:r>
            <a:r>
              <a:rPr b="1" sz="1350">
                <a:solidFill>
                  <a:srgbClr val="0B1A31"/>
                </a:solidFill>
                <a:latin typeface="Arial"/>
              </a:rPr>
              <a:t>recruiting tool</a:t>
            </a:r>
            <a:r>
              <a:rPr sz="1350">
                <a:solidFill>
                  <a:srgbClr val="02275A"/>
                </a:solidFill>
                <a:latin typeface="Arial"/>
              </a:rPr>
              <a:t>r platform is a recruiting tool. Post the clean reps, the wins, and the culture we actually want people to join.</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0.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COMMUNICATION AND AMBASSADORS</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The Core of This Program</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Every message you send should carry all four.</a:t>
            </a:r>
          </a:p>
        </p:txBody>
      </p:sp>
      <p:sp>
        <p:nvSpPr>
          <p:cNvPr id="10" name="TextBox 9"/>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 Jay Jones, Leadership 101—spirit, unity, discipline, and attitude as the core of a band program and its leadership.</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11</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1.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COMMUNICATION AND AMBASSADORS</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The Communication Playbook</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Four moves, every day.</a:t>
            </a:r>
          </a:p>
        </p:txBody>
      </p:sp>
      <p:sp>
        <p:nvSpPr>
          <p:cNvPr id="10" name="TextBox 9"/>
          <p:cNvSpPr txBox="1"/>
          <p:nvPr/>
        </p:nvSpPr>
        <p:spPr>
          <a:xfrm>
            <a:off x="713232" y="2075688"/>
            <a:ext cx="5120640" cy="1280160"/>
          </a:xfrm>
          <a:prstGeom prst="rect">
            <a:avLst/>
          </a:prstGeom>
          <a:noFill/>
        </p:spPr>
        <p:txBody>
          <a:bodyPr wrap="square" lIns="0" rIns="0" tIns="0" bIns="0">
            <a:spAutoFit/>
          </a:bodyPr>
          <a:lstStyle/>
          <a:p>
            <a:pPr>
              <a:spcAft>
                <a:spcPts val="200"/>
              </a:spcAft>
            </a:pPr>
            <a:r>
              <a:rPr sz="2400" b="1" i="0">
                <a:solidFill>
                  <a:srgbClr val="B76E79"/>
                </a:solidFill>
                <a:latin typeface="Georgia"/>
              </a:rPr>
              <a:t>1</a:t>
            </a:r>
          </a:p>
          <a:p>
            <a:pPr>
              <a:spcAft>
                <a:spcPts val="400"/>
              </a:spcAft>
            </a:pPr>
            <a:r>
              <a:rPr sz="1500" b="1" i="0">
                <a:solidFill>
                  <a:srgbClr val="02275A"/>
                </a:solidFill>
                <a:latin typeface="Arial"/>
              </a:rPr>
              <a:t>Know the Chain</a:t>
            </a:r>
          </a:p>
          <a:p>
            <a:pPr>
              <a:lnSpc>
                <a:spcPct val="130000"/>
              </a:lnSpc>
              <a:spcAft>
                <a:spcPts val="0"/>
              </a:spcAft>
            </a:pPr>
            <a:r>
              <a:rPr sz="1090" b="0" i="0">
                <a:solidFill>
                  <a:srgbClr val="4C5B72"/>
                </a:solidFill>
                <a:latin typeface="Arial"/>
              </a:rPr>
              <a:t>Learn the rung above you and below you, and use them. Safety and hazing go straight to the director.</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12</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2.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02275A">
              <a:alpha val="8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46304" cy="685800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87552" y="1874519"/>
            <a:ext cx="8229600" cy="365760"/>
          </a:xfrm>
          <a:prstGeom prst="rect">
            <a:avLst/>
          </a:prstGeom>
          <a:noFill/>
        </p:spPr>
        <p:txBody>
          <a:bodyPr wrap="square" lIns="0" rIns="0" tIns="0" bIns="0">
            <a:spAutoFit/>
          </a:bodyPr>
          <a:lstStyle/>
          <a:p>
            <a:pPr>
              <a:spcAft>
                <a:spcPts val="0"/>
              </a:spcAft>
            </a:pPr>
            <a:r>
              <a:rPr sz="1000" b="1" i="0" spc="240">
                <a:solidFill>
                  <a:srgbClr val="B76E79"/>
                </a:solidFill>
                <a:latin typeface="Arial"/>
              </a:rPr>
              <a:t>YOUR CHARGE</a:t>
            </a:r>
          </a:p>
        </p:txBody>
      </p:sp>
      <p:sp>
        <p:nvSpPr>
          <p:cNvPr id="6" name="TextBox 5"/>
          <p:cNvSpPr txBox="1"/>
          <p:nvPr/>
        </p:nvSpPr>
        <p:spPr>
          <a:xfrm>
            <a:off x="914400" y="2286000"/>
            <a:ext cx="7498079" cy="1828800"/>
          </a:xfrm>
          <a:prstGeom prst="rect">
            <a:avLst/>
          </a:prstGeom>
          <a:noFill/>
        </p:spPr>
        <p:txBody>
          <a:bodyPr wrap="square" lIns="0" rIns="0" tIns="0" bIns="0">
            <a:spAutoFit/>
          </a:bodyPr>
          <a:lstStyle/>
          <a:p>
            <a:pPr>
              <a:lnSpc>
                <a:spcPct val="103000"/>
              </a:lnSpc>
              <a:spcAft>
                <a:spcPts val="0"/>
              </a:spcAft>
            </a:pPr>
            <a:r>
              <a:rPr sz="4000" b="1" i="0">
                <a:solidFill>
                  <a:srgbClr val="FFFFFF"/>
                </a:solidFill>
                <a:latin typeface="Georgia"/>
              </a:rPr>
              <a:t>Speak Like
the Whole Band
Is Behind You.</a:t>
            </a:r>
          </a:p>
        </p:txBody>
      </p:sp>
      <p:sp>
        <p:nvSpPr>
          <p:cNvPr id="7" name="TextBox 6"/>
          <p:cNvSpPr txBox="1"/>
          <p:nvPr/>
        </p:nvSpPr>
        <p:spPr>
          <a:xfrm>
            <a:off x="987552" y="4206240"/>
            <a:ext cx="8412480" cy="1737360"/>
          </a:xfrm>
          <a:prstGeom prst="rect">
            <a:avLst/>
          </a:prstGeom>
          <a:noFill/>
        </p:spPr>
        <p:txBody>
          <a:bodyPr wrap="square" lIns="0" rIns="0" tIns="0" bIns="0">
            <a:spAutoFit/>
          </a:bodyPr>
          <a:lstStyle/>
          <a:p>
            <a:pPr>
              <a:lnSpc>
                <a:spcPct val="150000"/>
              </a:lnSpc>
              <a:spcAft>
                <a:spcPts val="0"/>
              </a:spcAft>
            </a:pPr>
            <a:r>
              <a:rPr sz="1400" b="0" i="0">
                <a:solidFill>
                  <a:srgbClr val="C9DAF0"/>
                </a:solidFill>
                <a:latin typeface="Arial"/>
              </a:rPr>
              <a:t>Because it is. Every message you move up the chain, every detail you pass down to your line, and every word you put out in public or online carries this program's name with it. Learn the chain and use it. Bring problems early and bring them straight. Tell your people everything they need and make sure it landed. And when you are out in the world in Hampton gear, remember that somebody is deciding what they think of The Marching Force based entirely on you. Give them a reason to want in.</a:t>
            </a:r>
          </a:p>
        </p:txBody>
      </p:sp>
      <p:sp>
        <p:nvSpPr>
          <p:cNvPr id="8" name="TextBox 7"/>
          <p:cNvSpPr txBox="1"/>
          <p:nvPr/>
        </p:nvSpPr>
        <p:spPr>
          <a:xfrm>
            <a:off x="987552" y="5806440"/>
            <a:ext cx="6400800" cy="457200"/>
          </a:xfrm>
          <a:prstGeom prst="rect">
            <a:avLst/>
          </a:prstGeom>
          <a:noFill/>
        </p:spPr>
        <p:txBody>
          <a:bodyPr wrap="square" lIns="0" rIns="0" tIns="0" bIns="0">
            <a:spAutoFit/>
          </a:bodyPr>
          <a:lstStyle/>
          <a:p>
            <a:pPr>
              <a:spcAft>
                <a:spcPts val="0"/>
              </a:spcAft>
            </a:pPr>
            <a:r>
              <a:rPr sz="1500" b="0" i="1">
                <a:solidFill>
                  <a:srgbClr val="FFFFFF"/>
                </a:solidFill>
                <a:latin typeface="Georgia"/>
              </a:rPr>
              <a:t>Serve First. Lead Always. — Drive the Legacy.</a:t>
            </a:r>
          </a:p>
        </p:txBody>
      </p:sp>
      <p:sp>
        <p:nvSpPr>
          <p:cNvPr id="9" name="TextBox 8"/>
          <p:cNvSpPr txBox="1"/>
          <p:nvPr/>
        </p:nvSpPr>
        <p:spPr>
          <a:xfrm>
            <a:off x="7680960" y="5806440"/>
            <a:ext cx="3566160" cy="548640"/>
          </a:xfrm>
          <a:prstGeom prst="rect">
            <a:avLst/>
          </a:prstGeom>
          <a:noFill/>
        </p:spPr>
        <p:txBody>
          <a:bodyPr wrap="square" lIns="0" rIns="0" tIns="0" bIns="0">
            <a:spAutoFit/>
          </a:bodyPr>
          <a:lstStyle/>
          <a:p>
            <a:pPr algn="r">
              <a:lnSpc>
                <a:spcPct val="130000"/>
              </a:lnSpc>
              <a:spcAft>
                <a:spcPts val="0"/>
              </a:spcAft>
            </a:pPr>
            <a:r>
              <a:rPr sz="900" b="0" i="0">
                <a:solidFill>
                  <a:srgbClr val="C9DAF0"/>
                </a:solidFill>
                <a:latin typeface="Arial"/>
              </a:rPr>
              <a:t>The Hampton University Marching Force
Hampton's Heartbeat</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1.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COMMUNICATION AND AMBASSADORS</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Icebreaker</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Ernie Davis was the first Black player to win the Heisman. In this scene a young Floyd Little meets him and says he wants to be "the best Negro running back"—and Ernie corrects him: no label, just the best there is. Little went on to Syracuse and wore Ernie's number. One conversation, one example. That is what an ambassador does.</a:t>
            </a:r>
          </a:p>
        </p:txBody>
      </p:sp>
      <p:sp>
        <p:nvSpPr>
          <p:cNvPr id="10" name="TextBox 9"/>
          <p:cNvSpPr txBox="1"/>
          <p:nvPr/>
        </p:nvSpPr>
        <p:spPr>
          <a:xfrm>
            <a:off x="713232" y="2395728"/>
            <a:ext cx="10762488" cy="1645920"/>
          </a:xfrm>
          <a:prstGeom prst="rect">
            <a:avLst/>
          </a:prstGeom>
          <a:noFill/>
        </p:spPr>
        <p:txBody>
          <a:bodyPr wrap="square" lIns="0" rIns="0" tIns="0" bIns="0">
            <a:spAutoFit/>
          </a:bodyPr>
          <a:lstStyle/>
          <a:p>
            <a:pPr algn="ctr">
              <a:spcAft>
                <a:spcPts val="800"/>
              </a:spcAft>
            </a:pPr>
            <a:r>
              <a:rPr sz="2000" b="0" i="0">
                <a:solidFill>
                  <a:srgbClr val="B76E79"/>
                </a:solidFill>
                <a:latin typeface="Arial"/>
              </a:rPr>
              <a:t>▶</a:t>
            </a:r>
          </a:p>
          <a:p>
            <a:pPr algn="ctr">
              <a:spcAft>
                <a:spcPts val="800"/>
              </a:spcAft>
            </a:pPr>
            <a:r>
              <a:rPr sz="2200" b="1" i="0">
                <a:solidFill>
                  <a:srgbClr val="0B1A31"/>
                </a:solidFill>
                <a:latin typeface="Georgia"/>
              </a:rPr>
              <a:t>The Express — Ernie Davis Meets Floyd Little</a:t>
            </a:r>
          </a:p>
          <a:p>
            <a:pPr algn="ctr">
              <a:spcAft>
                <a:spcPts val="500"/>
              </a:spcAft>
            </a:pPr>
            <a:r>
              <a:rPr sz="1700" b="1" i="0">
                <a:solidFill>
                  <a:srgbClr val="004AAD"/>
                </a:solidFill>
                <a:latin typeface="Georgia"/>
              </a:rPr>
              <a:t>youtu.be/sWEl9ou-2lg</a:t>
            </a:r>
          </a:p>
          <a:p>
            <a:pPr algn="ctr">
              <a:spcAft>
                <a:spcPts val="0"/>
              </a:spcAft>
            </a:pPr>
            <a:r>
              <a:rPr sz="950" b="1" i="0" spc="120">
                <a:solidFill>
                  <a:srgbClr val="B76E79"/>
                </a:solidFill>
                <a:latin typeface="Arial"/>
              </a:rPr>
              <a:t>WATCH · 2:59</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02</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2.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EEF4FA">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1097280"/>
            <a:ext cx="5486400" cy="365760"/>
          </a:xfrm>
          <a:prstGeom prst="rect">
            <a:avLst/>
          </a:prstGeom>
          <a:noFill/>
        </p:spPr>
        <p:txBody>
          <a:bodyPr wrap="square" lIns="0" rIns="0" tIns="0" bIns="0">
            <a:spAutoFit/>
          </a:bodyPr>
          <a:lstStyle/>
          <a:p>
            <a:pPr>
              <a:spcAft>
                <a:spcPts val="0"/>
              </a:spcAft>
            </a:pPr>
            <a:r>
              <a:rPr sz="1000" b="1" i="0" spc="220">
                <a:solidFill>
                  <a:srgbClr val="004AAD"/>
                </a:solidFill>
                <a:latin typeface="Arial"/>
              </a:rPr>
              <a:t>THE PREMISE</a:t>
            </a:r>
          </a:p>
        </p:txBody>
      </p:sp>
      <p:sp>
        <p:nvSpPr>
          <p:cNvPr id="7" name="TextBox 6"/>
          <p:cNvSpPr txBox="1"/>
          <p:nvPr/>
        </p:nvSpPr>
        <p:spPr>
          <a:xfrm>
            <a:off x="9692640" y="502920"/>
            <a:ext cx="1920240" cy="1645920"/>
          </a:xfrm>
          <a:prstGeom prst="rect">
            <a:avLst/>
          </a:prstGeom>
          <a:noFill/>
        </p:spPr>
        <p:txBody>
          <a:bodyPr wrap="square" lIns="0" rIns="0" tIns="0" bIns="0">
            <a:spAutoFit/>
          </a:bodyPr>
          <a:lstStyle/>
          <a:p>
            <a:pPr algn="r">
              <a:spcAft>
                <a:spcPts val="0"/>
              </a:spcAft>
            </a:pPr>
            <a:r>
              <a:rPr sz="10000" b="1" i="0">
                <a:solidFill>
                  <a:srgbClr val="C9DAF0"/>
                </a:solidFill>
                <a:latin typeface="Georgia"/>
              </a:rPr>
              <a:t>01</a:t>
            </a:r>
          </a:p>
        </p:txBody>
      </p:sp>
      <p:sp>
        <p:nvSpPr>
          <p:cNvPr id="8" name="TextBox 7"/>
          <p:cNvSpPr txBox="1"/>
          <p:nvPr/>
        </p:nvSpPr>
        <p:spPr>
          <a:xfrm>
            <a:off x="713232" y="1737360"/>
            <a:ext cx="9692640" cy="3291840"/>
          </a:xfrm>
          <a:prstGeom prst="rect">
            <a:avLst/>
          </a:prstGeom>
          <a:noFill/>
        </p:spPr>
        <p:txBody>
          <a:bodyPr wrap="square" lIns="0" rIns="0" tIns="0" bIns="0">
            <a:spAutoFit/>
          </a:bodyPr>
          <a:lstStyle/>
          <a:p>
            <a:pPr>
              <a:lnSpc>
                <a:spcPct val="142000"/>
              </a:lnSpc>
              <a:spcAft>
                <a:spcPts val="0"/>
              </a:spcAft>
            </a:pPr>
            <a:r>
              <a:rPr sz="1800" b="0" i="0">
                <a:solidFill>
                  <a:srgbClr val="0B1A31"/>
                </a:solidFill>
                <a:latin typeface="Georgia"/>
              </a:rPr>
              <a:t>Almost everything a leader does is communication. You pass along a time change, you correct a rank, you answer a parent in the parking lot, you post a video at one in the morning. Every one of those is the band talking. Information has to move up the chain and down the chain without getting lost or twisted, and everything that goes out carries Hampton's name on it. You do not get to step out of the uniform when the whistle stops.</a:t>
            </a:r>
          </a:p>
        </p:txBody>
      </p:sp>
      <p:sp>
        <p:nvSpPr>
          <p:cNvPr id="9" name="TextBox 8"/>
          <p:cNvSpPr txBox="1"/>
          <p:nvPr/>
        </p:nvSpPr>
        <p:spPr>
          <a:xfrm>
            <a:off x="713232" y="5623560"/>
            <a:ext cx="8229600" cy="365760"/>
          </a:xfrm>
          <a:prstGeom prst="rect">
            <a:avLst/>
          </a:prstGeom>
          <a:noFill/>
        </p:spPr>
        <p:txBody>
          <a:bodyPr wrap="square" lIns="0" rIns="0" tIns="0" bIns="0">
            <a:spAutoFit/>
          </a:bodyPr>
          <a:lstStyle/>
          <a:p>
            <a:pPr>
              <a:spcAft>
                <a:spcPts val="0"/>
              </a:spcAft>
            </a:pPr>
            <a:r>
              <a:rPr sz="1050" b="1" i="0" spc="60">
                <a:solidFill>
                  <a:srgbClr val="004AAD"/>
                </a:solidFill>
                <a:latin typeface="Arial"/>
              </a:rPr>
              <a:t>YOU ARE ALWAYS SPEAKING FOR THE FORCE.</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3.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COMMUNICATION AND AMBASSADORS</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The Chain of Command</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Know exactly where you sit, and exactly who you go to. You start at the bottom rung and work up.</a:t>
            </a:r>
          </a:p>
        </p:txBody>
      </p:sp>
      <p:sp>
        <p:nvSpPr>
          <p:cNvPr id="10" name="TextBox 9"/>
          <p:cNvSpPr txBox="1"/>
          <p:nvPr/>
        </p:nvSpPr>
        <p:spPr>
          <a:xfrm>
            <a:off x="713232" y="2075688"/>
            <a:ext cx="10762488" cy="3291840"/>
          </a:xfrm>
          <a:prstGeom prst="rect">
            <a:avLst/>
          </a:prstGeom>
          <a:noFill/>
        </p:spPr>
        <p:txBody>
          <a:bodyPr wrap="square" lIns="0" rIns="0" tIns="0" bIns="0">
            <a:spAutoFit/>
          </a:bodyPr>
          <a:lstStyle/>
          <a:p>
            <a:pPr>
              <a:spcAft>
                <a:spcPts val="400"/>
              </a:spcAft>
            </a:pPr>
            <a:r>
              <a:rPr sz="1350" b="0" i="0">
                <a:solidFill>
                  <a:srgbClr val="02275A"/>
                </a:solidFill>
                <a:latin typeface="Arial"/>
              </a:rPr>
              <a:t/>
            </a:r>
            <a:r>
              <a:rPr sz="1200" b="1">
                <a:solidFill>
                  <a:srgbClr val="B76E79"/>
                </a:solidFill>
                <a:latin typeface="Georgia"/>
              </a:rPr>
              <a:t>7   </a:t>
            </a:r>
            <a:r>
              <a:rPr sz="1350" b="1">
                <a:solidFill>
                  <a:srgbClr val="02275A"/>
                </a:solidFill>
                <a:latin typeface="Arial"/>
              </a:rPr>
              <a:t/>
            </a:r>
          </a:p>
          <a:p>
            <a:pPr>
              <a:spcAft>
                <a:spcPts val="400"/>
              </a:spcAft>
            </a:pPr>
            <a:r>
              <a:rPr sz="1350" b="0" i="0">
                <a:solidFill>
                  <a:srgbClr val="02275A"/>
                </a:solidFill>
                <a:latin typeface="Arial"/>
              </a:rPr>
              <a:t/>
            </a:r>
            <a:r>
              <a:rPr sz="1200" b="1">
                <a:solidFill>
                  <a:srgbClr val="B76E79"/>
                </a:solidFill>
                <a:latin typeface="Georgia"/>
              </a:rPr>
              <a:t>6   </a:t>
            </a:r>
            <a:r>
              <a:rPr sz="1350" b="1">
                <a:solidFill>
                  <a:srgbClr val="02275A"/>
                </a:solidFill>
                <a:latin typeface="Arial"/>
              </a:rPr>
              <a:t/>
            </a:r>
          </a:p>
          <a:p>
            <a:pPr>
              <a:spcAft>
                <a:spcPts val="400"/>
              </a:spcAft>
            </a:pPr>
            <a:r>
              <a:rPr sz="1350" b="0" i="0">
                <a:solidFill>
                  <a:srgbClr val="02275A"/>
                </a:solidFill>
                <a:latin typeface="Arial"/>
              </a:rPr>
              <a:t/>
            </a:r>
            <a:r>
              <a:rPr sz="1200" b="1">
                <a:solidFill>
                  <a:srgbClr val="B76E79"/>
                </a:solidFill>
                <a:latin typeface="Georgia"/>
              </a:rPr>
              <a:t>5   </a:t>
            </a:r>
            <a:r>
              <a:rPr sz="1350" b="1">
                <a:solidFill>
                  <a:srgbClr val="02275A"/>
                </a:solidFill>
                <a:latin typeface="Arial"/>
              </a:rPr>
              <a:t/>
            </a:r>
          </a:p>
          <a:p>
            <a:pPr>
              <a:spcAft>
                <a:spcPts val="400"/>
              </a:spcAft>
            </a:pPr>
            <a:r>
              <a:rPr sz="1350" b="0" i="0">
                <a:solidFill>
                  <a:srgbClr val="02275A"/>
                </a:solidFill>
                <a:latin typeface="Arial"/>
              </a:rPr>
              <a:t/>
            </a:r>
            <a:r>
              <a:rPr sz="1200" b="1">
                <a:solidFill>
                  <a:srgbClr val="B76E79"/>
                </a:solidFill>
                <a:latin typeface="Georgia"/>
              </a:rPr>
              <a:t>4   </a:t>
            </a:r>
            <a:r>
              <a:rPr sz="1350" b="1">
                <a:solidFill>
                  <a:srgbClr val="02275A"/>
                </a:solidFill>
                <a:latin typeface="Arial"/>
              </a:rPr>
              <a:t/>
            </a:r>
          </a:p>
          <a:p>
            <a:pPr>
              <a:spcAft>
                <a:spcPts val="400"/>
              </a:spcAft>
            </a:pPr>
            <a:r>
              <a:rPr sz="1350" b="0" i="0">
                <a:solidFill>
                  <a:srgbClr val="02275A"/>
                </a:solidFill>
                <a:latin typeface="Arial"/>
              </a:rPr>
              <a:t/>
            </a:r>
            <a:r>
              <a:rPr sz="1200" b="1">
                <a:solidFill>
                  <a:srgbClr val="B76E79"/>
                </a:solidFill>
                <a:latin typeface="Georgia"/>
              </a:rPr>
              <a:t>3   </a:t>
            </a:r>
            <a:r>
              <a:rPr sz="1350" b="1">
                <a:solidFill>
                  <a:srgbClr val="02275A"/>
                </a:solidFill>
                <a:latin typeface="Arial"/>
              </a:rPr>
              <a:t/>
            </a:r>
          </a:p>
          <a:p>
            <a:pPr>
              <a:spcAft>
                <a:spcPts val="400"/>
              </a:spcAft>
            </a:pPr>
            <a:r>
              <a:rPr sz="1350" b="0" i="0">
                <a:solidFill>
                  <a:srgbClr val="02275A"/>
                </a:solidFill>
                <a:latin typeface="Arial"/>
              </a:rPr>
              <a:t/>
            </a:r>
            <a:r>
              <a:rPr sz="1200" b="1">
                <a:solidFill>
                  <a:srgbClr val="B76E79"/>
                </a:solidFill>
                <a:latin typeface="Georgia"/>
              </a:rPr>
              <a:t>2   </a:t>
            </a:r>
            <a:r>
              <a:rPr sz="1350" b="1">
                <a:solidFill>
                  <a:srgbClr val="02275A"/>
                </a:solidFill>
                <a:latin typeface="Arial"/>
              </a:rPr>
              <a:t/>
            </a:r>
          </a:p>
          <a:p>
            <a:pPr>
              <a:spcAft>
                <a:spcPts val="400"/>
              </a:spcAft>
            </a:pPr>
            <a:r>
              <a:rPr sz="1350" b="0" i="0">
                <a:solidFill>
                  <a:srgbClr val="02275A"/>
                </a:solidFill>
                <a:latin typeface="Arial"/>
              </a:rPr>
              <a:t/>
            </a:r>
            <a:r>
              <a:rPr sz="1200" b="1">
                <a:solidFill>
                  <a:srgbClr val="B76E79"/>
                </a:solidFill>
                <a:latin typeface="Georgia"/>
              </a:rPr>
              <a:t>1   </a:t>
            </a:r>
            <a:r>
              <a:rPr sz="1350" b="1">
                <a:solidFill>
                  <a:srgbClr val="02275A"/>
                </a:solidFill>
                <a:latin typeface="Arial"/>
              </a:rPr>
              <a:t/>
            </a:r>
          </a:p>
        </p:txBody>
      </p:sp>
      <p:sp>
        <p:nvSpPr>
          <p:cNvPr id="11" name="TextBox 10"/>
          <p:cNvSpPr txBox="1"/>
          <p:nvPr/>
        </p:nvSpPr>
        <p:spPr>
          <a:xfrm>
            <a:off x="713232" y="4133087"/>
            <a:ext cx="10762488" cy="1051560"/>
          </a:xfrm>
          <a:prstGeom prst="rect">
            <a:avLst/>
          </a:prstGeom>
          <a:noFill/>
        </p:spPr>
        <p:txBody>
          <a:bodyPr wrap="square" lIns="0" rIns="0" tIns="0" bIns="0">
            <a:spAutoFit/>
          </a:bodyPr>
          <a:lstStyle/>
          <a:p>
            <a:pPr>
              <a:lnSpc>
                <a:spcPct val="135000"/>
              </a:lnSpc>
              <a:spcAft>
                <a:spcPts val="0"/>
              </a:spcAft>
            </a:pPr>
            <a:r>
              <a:rPr sz="1200" b="0" i="0">
                <a:solidFill>
                  <a:srgbClr val="02275A"/>
                </a:solidFill>
                <a:latin typeface="Arial"/>
              </a:rPr>
              <a:t>A chain of command is a structure where authority and responsibility flow from the top down, so that communication and accountability stay clear. Learn the rung above you and the rung below you. That is your lane.</a:t>
            </a:r>
          </a:p>
        </p:txBody>
      </p:sp>
      <p:sp>
        <p:nvSpPr>
          <p:cNvPr id="12" name="TextBox 11"/>
          <p:cNvSpPr txBox="1"/>
          <p:nvPr/>
        </p:nvSpPr>
        <p:spPr>
          <a:xfrm>
            <a:off x="713232" y="4910327"/>
            <a:ext cx="10762488" cy="1051560"/>
          </a:xfrm>
          <a:prstGeom prst="rect">
            <a:avLst/>
          </a:prstGeom>
          <a:noFill/>
        </p:spPr>
        <p:txBody>
          <a:bodyPr wrap="square" lIns="0" rIns="0" tIns="0" bIns="0">
            <a:spAutoFit/>
          </a:bodyPr>
          <a:lstStyle/>
          <a:p>
            <a:pPr>
              <a:lnSpc>
                <a:spcPct val="135000"/>
              </a:lnSpc>
              <a:spcAft>
                <a:spcPts val="0"/>
              </a:spcAft>
            </a:pPr>
            <a:r>
              <a:rPr sz="1150" b="0" i="0">
                <a:solidFill>
                  <a:srgbClr val="02275A"/>
                </a:solidFill>
                <a:latin typeface="Arial"/>
              </a:rPr>
              <a:t>Outside the Chain</a:t>
            </a:r>
          </a:p>
        </p:txBody>
      </p:sp>
      <p:sp>
        <p:nvSpPr>
          <p:cNvPr id="13" name="TextBox 12"/>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4" name="TextBox 13"/>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04</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4.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COMMUNICATION AND AMBASSADORS</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Communicating Up</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Take it to the next rung—early, and with the facts.</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Go to your next level first.</a:t>
            </a:r>
            <a:r>
              <a:rPr sz="1350">
                <a:solidFill>
                  <a:srgbClr val="02275A"/>
                </a:solidFill>
                <a:latin typeface="Arial"/>
              </a:rPr>
              <a:t> Skipping rungs makes the person you skipped look uninformed and slows the answer down.</a:t>
            </a:r>
          </a:p>
          <a:p>
            <a:pPr>
              <a:lnSpc>
                <a:spcPct val="125000"/>
              </a:lnSpc>
              <a:spcAft>
                <a:spcPts val="700"/>
              </a:spcAft>
            </a:pPr>
            <a:r>
              <a:rPr sz="1350" b="0" i="0">
                <a:solidFill>
                  <a:srgbClr val="02275A"/>
                </a:solidFill>
                <a:latin typeface="Arial"/>
              </a:rPr>
              <a:t>◆  </a:t>
            </a:r>
            <a:r>
              <a:rPr b="1" sz="1350">
                <a:solidFill>
                  <a:srgbClr val="0B1A31"/>
                </a:solidFill>
                <a:latin typeface="Arial"/>
              </a:rPr>
              <a:t>Bring the facts, not the rumor</a:t>
            </a:r>
            <a:r>
              <a:rPr sz="1350">
                <a:solidFill>
                  <a:srgbClr val="02275A"/>
                </a:solidFill>
                <a:latin typeface="Arial"/>
              </a:rPr>
              <a:t>—who, what, when, and what you already tried. Report it straight, even when it makes you look bad.</a:t>
            </a:r>
          </a:p>
          <a:p>
            <a:pPr>
              <a:lnSpc>
                <a:spcPct val="125000"/>
              </a:lnSpc>
              <a:spcAft>
                <a:spcPts val="700"/>
              </a:spcAft>
            </a:pPr>
            <a:r>
              <a:rPr sz="1350" b="0" i="0">
                <a:solidFill>
                  <a:srgbClr val="02275A"/>
                </a:solidFill>
                <a:latin typeface="Arial"/>
              </a:rPr>
              <a:t>◆  </a:t>
            </a:r>
            <a:r>
              <a:rPr b="1" sz="1350">
                <a:solidFill>
                  <a:srgbClr val="0B1A31"/>
                </a:solidFill>
                <a:latin typeface="Arial"/>
              </a:rPr>
              <a:t>Escalate early.</a:t>
            </a:r>
            <a:r>
              <a:rPr sz="1350">
                <a:solidFill>
                  <a:srgbClr val="02275A"/>
                </a:solidFill>
                <a:latin typeface="Arial"/>
              </a:rPr>
              <a:t> Small problems reported today beat big problems discovered on gameday.</a:t>
            </a:r>
          </a:p>
          <a:p>
            <a:pPr>
              <a:lnSpc>
                <a:spcPct val="125000"/>
              </a:lnSpc>
              <a:spcAft>
                <a:spcPts val="700"/>
              </a:spcAft>
            </a:pPr>
            <a:r>
              <a:rPr sz="1350" b="0" i="0">
                <a:solidFill>
                  <a:srgbClr val="02275A"/>
                </a:solidFill>
                <a:latin typeface="Arial"/>
              </a:rPr>
              <a:t>◆  </a:t>
            </a:r>
            <a:r>
              <a:rPr b="1" sz="1350">
                <a:solidFill>
                  <a:srgbClr val="0B1A31"/>
                </a:solidFill>
                <a:latin typeface="Arial"/>
              </a:rPr>
              <a:t>straight to the director</a:t>
            </a:r>
            <a:r>
              <a:rPr sz="1350">
                <a:solidFill>
                  <a:srgbClr val="02275A"/>
                </a:solidFill>
                <a:latin typeface="Arial"/>
              </a:rPr>
              <a:t>to the director, no matter the chain: hazing, safety, and anything that puts a member at risk.</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Lead up: discipline escalates the same way—a first-degree verbal warning, a second-degree verbal and written, then third- and fourth-degree write-ups with consequences.</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05</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5.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COMMUNICATION AND AMBASSADORS</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Communicating Down</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Your line only knows what you tell them.</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Pass it on completely and quickly.</a:t>
            </a:r>
            <a:r>
              <a:rPr sz="1350">
                <a:solidFill>
                  <a:srgbClr val="02275A"/>
                </a:solidFill>
                <a:latin typeface="Arial"/>
              </a:rPr>
              <a:t> Time, place, uniform, and what to bring. A detail you forget becomes a member standing in the wrong place in the wrong clothes.</a:t>
            </a:r>
          </a:p>
          <a:p>
            <a:pPr>
              <a:lnSpc>
                <a:spcPct val="125000"/>
              </a:lnSpc>
              <a:spcAft>
                <a:spcPts val="700"/>
              </a:spcAft>
            </a:pPr>
            <a:r>
              <a:rPr sz="1350" b="0" i="0">
                <a:solidFill>
                  <a:srgbClr val="02275A"/>
                </a:solidFill>
                <a:latin typeface="Arial"/>
              </a:rPr>
              <a:t>◆  </a:t>
            </a:r>
            <a:r>
              <a:rPr b="1" sz="1350">
                <a:solidFill>
                  <a:srgbClr val="0B1A31"/>
                </a:solidFill>
                <a:latin typeface="Arial"/>
              </a:rPr>
              <a:t>Confirm it landed.</a:t>
            </a:r>
            <a:r>
              <a:rPr sz="1350">
                <a:solidFill>
                  <a:srgbClr val="02275A"/>
                </a:solidFill>
                <a:latin typeface="Arial"/>
              </a:rPr>
              <a:t> Posting it is not the same as knowing they got it. Get eyes, get a reply, take a count.</a:t>
            </a:r>
          </a:p>
          <a:p>
            <a:pPr>
              <a:lnSpc>
                <a:spcPct val="125000"/>
              </a:lnSpc>
              <a:spcAft>
                <a:spcPts val="700"/>
              </a:spcAft>
            </a:pPr>
            <a:r>
              <a:rPr sz="1350" b="0" i="0">
                <a:solidFill>
                  <a:srgbClr val="02275A"/>
                </a:solidFill>
                <a:latin typeface="Arial"/>
              </a:rPr>
              <a:t>◆  </a:t>
            </a:r>
            <a:r>
              <a:rPr b="1" sz="1350">
                <a:solidFill>
                  <a:srgbClr val="0B1A31"/>
                </a:solidFill>
                <a:latin typeface="Arial"/>
              </a:rPr>
              <a:t>Do not editorialize.</a:t>
            </a:r>
            <a:r>
              <a:rPr sz="1350">
                <a:solidFill>
                  <a:srgbClr val="02275A"/>
                </a:solidFill>
                <a:latin typeface="Arial"/>
              </a:rPr>
              <a:t> Deliver the message as it was given, and take your disagreement back up the chain, not down it.</a:t>
            </a:r>
          </a:p>
          <a:p>
            <a:pPr>
              <a:lnSpc>
                <a:spcPct val="125000"/>
              </a:lnSpc>
              <a:spcAft>
                <a:spcPts val="700"/>
              </a:spcAft>
            </a:pPr>
            <a:r>
              <a:rPr sz="1350" b="0" i="0">
                <a:solidFill>
                  <a:srgbClr val="02275A"/>
                </a:solidFill>
                <a:latin typeface="Arial"/>
              </a:rPr>
              <a:t>◆  </a:t>
            </a:r>
            <a:r>
              <a:rPr b="1" sz="1350">
                <a:solidFill>
                  <a:srgbClr val="0B1A31"/>
                </a:solidFill>
                <a:latin typeface="Arial"/>
              </a:rPr>
              <a:t>Close the loop.</a:t>
            </a:r>
            <a:r>
              <a:rPr sz="1350">
                <a:solidFill>
                  <a:srgbClr val="02275A"/>
                </a:solidFill>
                <a:latin typeface="Arial"/>
              </a:rPr>
              <a:t> Tell the person above you that your line has it, and report back what they said.</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06</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6.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COMMUNICATION AND AMBASSADORS</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Teach Them How to Communicate</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Correcting behavior is not the same as building a skill.</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stop talking</a:t>
            </a:r>
            <a:r>
              <a:rPr sz="1350">
                <a:solidFill>
                  <a:srgbClr val="02275A"/>
                </a:solidFill>
                <a:latin typeface="Arial"/>
              </a:rPr>
              <a:t>telling members to stop talking, teach them how and when to talk—that is the difference between managing a section and developing one.</a:t>
            </a:r>
          </a:p>
          <a:p>
            <a:pPr>
              <a:lnSpc>
                <a:spcPct val="125000"/>
              </a:lnSpc>
              <a:spcAft>
                <a:spcPts val="700"/>
              </a:spcAft>
            </a:pPr>
            <a:r>
              <a:rPr sz="1350" b="0" i="0">
                <a:solidFill>
                  <a:srgbClr val="02275A"/>
                </a:solidFill>
                <a:latin typeface="Arial"/>
              </a:rPr>
              <a:t>◆  Show them what "right" sounds like: when to speak up in a rehearsal, when to hold it, and who to bring it to.</a:t>
            </a:r>
          </a:p>
          <a:p>
            <a:pPr>
              <a:lnSpc>
                <a:spcPct val="125000"/>
              </a:lnSpc>
              <a:spcAft>
                <a:spcPts val="700"/>
              </a:spcAft>
            </a:pPr>
            <a:r>
              <a:rPr sz="1350" b="0" i="0">
                <a:solidFill>
                  <a:srgbClr val="02275A"/>
                </a:solidFill>
                <a:latin typeface="Arial"/>
              </a:rPr>
              <a:t>◆  </a:t>
            </a:r>
            <a:r>
              <a:rPr b="1" sz="1350">
                <a:solidFill>
                  <a:srgbClr val="0B1A31"/>
                </a:solidFill>
                <a:latin typeface="Arial"/>
              </a:rPr>
              <a:t>discipline</a:t>
            </a:r>
            <a:r>
              <a:rPr sz="1350">
                <a:solidFill>
                  <a:srgbClr val="02275A"/>
                </a:solidFill>
                <a:latin typeface="Arial"/>
              </a:rPr>
              <a:t>ommunication is teaching discipline. A section that knows the protocol polices itself.</a:t>
            </a:r>
          </a:p>
          <a:p>
            <a:pPr>
              <a:lnSpc>
                <a:spcPct val="125000"/>
              </a:lnSpc>
              <a:spcAft>
                <a:spcPts val="700"/>
              </a:spcAft>
            </a:pPr>
            <a:r>
              <a:rPr sz="1350" b="0" i="0">
                <a:solidFill>
                  <a:srgbClr val="02275A"/>
                </a:solidFill>
                <a:latin typeface="Arial"/>
              </a:rPr>
              <a:t>◆  Model it constantly. Your line will communicate the way they watch you communicate.</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 Jay Jones, Leadership 101—teach members to be good communicators while you teach discipline.</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07</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7.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COMMUNICATION AND AMBASSADORS</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Core Communication Skills</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Four habits that carry every message you send.</a:t>
            </a:r>
          </a:p>
        </p:txBody>
      </p:sp>
      <p:sp>
        <p:nvSpPr>
          <p:cNvPr id="10" name="TextBox 9"/>
          <p:cNvSpPr txBox="1"/>
          <p:nvPr/>
        </p:nvSpPr>
        <p:spPr>
          <a:xfrm>
            <a:off x="713232" y="2075688"/>
            <a:ext cx="5120640" cy="1280160"/>
          </a:xfrm>
          <a:prstGeom prst="rect">
            <a:avLst/>
          </a:prstGeom>
          <a:noFill/>
        </p:spPr>
        <p:txBody>
          <a:bodyPr wrap="square" lIns="0" rIns="0" tIns="0" bIns="0">
            <a:spAutoFit/>
          </a:bodyPr>
          <a:lstStyle/>
          <a:p>
            <a:pPr>
              <a:spcAft>
                <a:spcPts val="200"/>
              </a:spcAft>
            </a:pPr>
            <a:r>
              <a:rPr sz="2400" b="1" i="0">
                <a:solidFill>
                  <a:srgbClr val="B76E79"/>
                </a:solidFill>
                <a:latin typeface="Georgia"/>
              </a:rPr>
              <a:t>1</a:t>
            </a:r>
          </a:p>
          <a:p>
            <a:pPr>
              <a:spcAft>
                <a:spcPts val="400"/>
              </a:spcAft>
            </a:pPr>
            <a:r>
              <a:rPr sz="1500" b="1" i="0">
                <a:solidFill>
                  <a:srgbClr val="02275A"/>
                </a:solidFill>
                <a:latin typeface="Arial"/>
              </a:rPr>
              <a:t>Listen First</a:t>
            </a:r>
          </a:p>
          <a:p>
            <a:pPr>
              <a:lnSpc>
                <a:spcPct val="130000"/>
              </a:lnSpc>
              <a:spcAft>
                <a:spcPts val="0"/>
              </a:spcAft>
            </a:pPr>
            <a:r>
              <a:rPr sz="1090" b="0" i="0">
                <a:solidFill>
                  <a:srgbClr val="4C5B72"/>
                </a:solidFill>
                <a:latin typeface="Arial"/>
              </a:rPr>
              <a:t>Hear the whole thing before you answer. Most miscommunication is a listening failure, not a talking failure.</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For the hard ones: see Difficult Conversations—Radical Candor, and naming the issue with Situation, Behavior, and Impact.</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8.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COMMUNICATION AND AMBASSADORS</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You Are an Ambassador</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Off the field, you are the band to whoever is watching.</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Hampton</a:t>
            </a:r>
            <a:r>
              <a:rPr sz="1350">
                <a:solidFill>
                  <a:srgbClr val="02275A"/>
                </a:solidFill>
                <a:latin typeface="Arial"/>
              </a:rPr>
              <a:t>airport, the hotel, the restaurant, and the stands, people do not see a student. They see Hampton.</a:t>
            </a:r>
          </a:p>
          <a:p>
            <a:pPr>
              <a:lnSpc>
                <a:spcPct val="125000"/>
              </a:lnSpc>
              <a:spcAft>
                <a:spcPts val="700"/>
              </a:spcAft>
            </a:pPr>
            <a:r>
              <a:rPr sz="1350" b="0" i="0">
                <a:solidFill>
                  <a:srgbClr val="02275A"/>
                </a:solidFill>
                <a:latin typeface="Arial"/>
              </a:rPr>
              <a:t>◆  </a:t>
            </a:r>
            <a:r>
              <a:rPr b="1" sz="1350">
                <a:solidFill>
                  <a:srgbClr val="0B1A31"/>
                </a:solidFill>
                <a:latin typeface="Arial"/>
              </a:rPr>
              <a:t>one interaction with one of us</a:t>
            </a:r>
            <a:r>
              <a:rPr sz="1350">
                <a:solidFill>
                  <a:srgbClr val="02275A"/>
                </a:solidFill>
                <a:latin typeface="Arial"/>
              </a:rPr>
              <a:t>alumni, and donors form their whole opinion of this program from one interaction with one of us.</a:t>
            </a:r>
          </a:p>
          <a:p>
            <a:pPr>
              <a:lnSpc>
                <a:spcPct val="125000"/>
              </a:lnSpc>
              <a:spcAft>
                <a:spcPts val="700"/>
              </a:spcAft>
            </a:pPr>
            <a:r>
              <a:rPr sz="1350" b="0" i="0">
                <a:solidFill>
                  <a:srgbClr val="02275A"/>
                </a:solidFill>
                <a:latin typeface="Arial"/>
              </a:rPr>
              <a:t>◆  Speak to people. Say good morning, hold the door, thank the staff and the bus driver. That costs nothing and it is remembered.</a:t>
            </a:r>
          </a:p>
          <a:p>
            <a:pPr>
              <a:lnSpc>
                <a:spcPct val="125000"/>
              </a:lnSpc>
              <a:spcAft>
                <a:spcPts val="700"/>
              </a:spcAft>
            </a:pPr>
            <a:r>
              <a:rPr sz="1350" b="0" i="0">
                <a:solidFill>
                  <a:srgbClr val="02275A"/>
                </a:solidFill>
                <a:latin typeface="Arial"/>
              </a:rPr>
              <a:t>◆  </a:t>
            </a:r>
            <a:r>
              <a:rPr b="1" sz="1350">
                <a:solidFill>
                  <a:srgbClr val="0B1A31"/>
                </a:solidFill>
                <a:latin typeface="Arial"/>
              </a:rPr>
              <a:t>You are the pitch</a:t>
            </a:r>
            <a:r>
              <a:rPr sz="1350">
                <a:solidFill>
                  <a:srgbClr val="02275A"/>
                </a:solidFill>
                <a:latin typeface="Arial"/>
              </a:rPr>
              <a:t> only what the staff does. You are the pitch—the way Ernie Davis was for Floyd Little.</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