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Difficult Conversations</a:t>
            </a:r>
          </a:p>
          <a:p/>
          <a:p>
            <a:r>
              <a:t>SAY: "The conversation you're dreading is almost always the one you most need to have. That's the whole session."</a:t>
            </a:r>
          </a:p>
          <a:p/>
          <a:p>
            <a:r>
              <a:t>NOTE: this is the confrontation session. Conflict Resolution was about mediating between two other people. This is about YOU having to say something hard.</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THEN LISTEN</a:t>
            </a:r>
          </a:p>
          <a:p/>
          <a:p>
            <a:r>
              <a:t>"It's a conversation, not a verdict."</a:t>
            </a:r>
          </a:p>
          <a:p/>
          <a:p>
            <a:r>
              <a:t>GIVE THEM THE LINE: "'That's how it looked to me — what's your take?'"</a:t>
            </a:r>
          </a:p>
          <a:p/>
          <a:p>
            <a:r>
              <a:t>"Listen to understand, not to reload. You may be missing context that changes the whole picture."</a:t>
            </a:r>
          </a:p>
          <a:p/>
          <a:p>
            <a:r>
              <a:t>LAND: "The goal isn't to win the conversation. It's to fix the problem and keep the person."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HOLDING A PEER ACCOUNTABLE</a:t>
            </a:r>
          </a:p>
          <a:p/>
          <a:p>
            <a:r>
              <a:t>The hardest version — no rank to fall back on.</a:t>
            </a:r>
          </a:p>
          <a:p/>
          <a:p>
            <a:r>
              <a:t>"Your only leverage is the relationship and the shared standard."</a:t>
            </a:r>
          </a:p>
          <a:p/>
          <a:p>
            <a:r>
              <a:t>THE FRAMING: "'We hold each other to this — that's what makes us leaders.' Us, not me over you."</a:t>
            </a:r>
          </a:p>
          <a:p/>
          <a:p>
            <a:r>
              <a:t>"When peers hold each other accountable, the director rarely has to."</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WHEN IT'S HAZING</a:t>
            </a:r>
          </a:p>
          <a:p/>
          <a:p>
            <a:r>
              <a:t>STOP. Slow all the way down. This slide is non-negotiable and your tone should change.</a:t>
            </a:r>
          </a:p>
          <a:p/>
          <a:p>
            <a:r>
              <a:t>"Hazing is where difficult becomes non-negotiable."</a:t>
            </a:r>
          </a:p>
          <a:p/>
          <a:p>
            <a:r>
              <a:t>SAY IT FLAT: "Silence is complicity. Looking away, laughing it off, 'not my business' — that makes you part of it."</a:t>
            </a:r>
          </a:p>
          <a:p/>
          <a:p>
            <a:r>
              <a:t>"Protect the person over the tradition, the comfort, or the friendship."</a:t>
            </a:r>
          </a:p>
          <a:p/>
          <a:p>
            <a:r>
              <a:t>AND THE INSTRUCTION: "Escalate to the director. On hazing you are never handling it alone."</a:t>
            </a:r>
          </a:p>
          <a:p/>
          <a:p>
            <a:r>
              <a:t>Do not rush off this slide. Let it be uncomfortable.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FOLLOW THROUGH</a:t>
            </a:r>
          </a:p>
          <a:p/>
          <a:p>
            <a:r>
              <a:t>"The conversation isn't the fix. The change is."</a:t>
            </a:r>
          </a:p>
          <a:p/>
          <a:p>
            <a:r>
              <a:t>End with something concrete: what changes, starting when.</a:t>
            </a:r>
          </a:p>
          <a:p/>
          <a:p>
            <a:r>
              <a:t>"Catch them doing it right — accountability includes noticing the improvement."</a:t>
            </a:r>
          </a:p>
          <a:p/>
          <a:p>
            <a:r>
              <a:t>AND: "When it does change, let it go completely. No grudges."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14 — THE HARD-CONVERSATION PLAYBOOK</a:t>
            </a:r>
          </a:p>
          <a:p/>
          <a:p>
            <a:r>
              <a:t>Start With Heart, State the Facts, Then Listen, Follow Through.</a:t>
            </a:r>
          </a:p>
          <a:p/>
          <a:p>
            <a:r>
              <a:t>Photograph slide.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15 — CLOSE: Care Enough to Say It.</a:t>
            </a:r>
          </a:p>
          <a:p/>
          <a:p>
            <a:r>
              <a:t>"Hold your peers to the standard because you respect them, not in spite of it."</a:t>
            </a:r>
          </a:p>
          <a:p/>
          <a:p>
            <a:r>
              <a:t>Re-state the hazing line one final time before the sign-off. It's the thing you most need them to leave with.</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Fences, "I Ain't Got to Like You" (2:20)</a:t>
            </a:r>
          </a:p>
          <a:p/>
          <a:p>
            <a:r>
              <a:t>SET UP: "Denzel, in August Wilson's Fences. Cory asks his father why he never liked him. Listen to the answer."</a:t>
            </a:r>
          </a:p>
          <a:p/>
          <a:p>
            <a:r>
              <a:t>Play it.</a:t>
            </a:r>
          </a:p>
          <a:p/>
          <a:p>
            <a:r>
              <a:t>AFTER: "It was never about like. It was about responsibility." Then: "Most hard conversations you'll have aren't about being liked either."</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a:t>
            </a:r>
          </a:p>
          <a:p/>
          <a:p>
            <a:r>
              <a:t>THE CORE: "Silence feels kind, but it isn't. It protects your comfort while the problem grows."</a:t>
            </a:r>
          </a:p>
          <a:p/>
          <a:p>
            <a:r>
              <a:t>Takeaway: "Say it because you care."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WHY WE AVOID THEM</a:t>
            </a:r>
          </a:p>
          <a:p/>
          <a:p>
            <a:r>
              <a:t>Name the fear honestly — conflict, awkwardness, being disliked. "That's human."</a:t>
            </a:r>
          </a:p>
          <a:p/>
          <a:p>
            <a:r>
              <a:t>THEN THE COST: Kim Scott's ruinous empathy — "you protect somebody's feelings today and let them fail long-term."</a:t>
            </a:r>
          </a:p>
          <a:p/>
          <a:p>
            <a:r>
              <a:t>LAND: "Saying nothing is not neutral. It's a choice, and usually the wrong one."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CARE PERSONALLY, CHALLENGE DIRECTLY</a:t>
            </a:r>
          </a:p>
          <a:p/>
          <a:p>
            <a:r>
              <a:t>Radical Candor's two axes. Walk all four quadrants — obnoxious aggression, ruinous empathy, manipulative insincerity, and the target.</a:t>
            </a:r>
          </a:p>
          <a:p/>
          <a:p>
            <a:r>
              <a:t>MAKE THEM PLACE THEMSELVES: "Which quadrant do you fall into when it's hard? Most of us default to ruinous empathy."</a:t>
            </a:r>
          </a:p>
          <a:p/>
          <a:p>
            <a:r>
              <a:t>NOTE: Jay Jones teaches this same model in his own Leadership 101 — if he's in the room, hand it to him for a minute.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START WITH HEART</a:t>
            </a:r>
          </a:p>
          <a:p/>
          <a:p>
            <a:r>
              <a:t>"Check your motive before you open your mouth."</a:t>
            </a:r>
          </a:p>
          <a:p/>
          <a:p>
            <a:r>
              <a:t>THE TEST: "If your goal is to win, to vent, or to look right — stop. That conversation will make it worse."</a:t>
            </a:r>
          </a:p>
          <a:p/>
          <a:p>
            <a:r>
              <a:t>"Come in as an ally solving a problem, not a prosecutor making a case."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FACTS, NOT STORIES</a:t>
            </a:r>
          </a:p>
          <a:p/>
          <a:p>
            <a:r>
              <a:t>Teach the distinction crisply: "'You missed the last three rehearsals' is a fact. 'You don't care' is a story you built."</a:t>
            </a:r>
          </a:p>
          <a:p/>
          <a:p>
            <a:r>
              <a:t>"People will fight your story even when they agree with your facts."</a:t>
            </a:r>
          </a:p>
          <a:p/>
          <a:p>
            <a:r>
              <a:t>THE MOVE: "Lead with the facts and hold your interpretation loosely — 'here's what I saw, help me understand it.'"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MAKE IT SAFE</a:t>
            </a:r>
          </a:p>
          <a:p/>
          <a:p>
            <a:r>
              <a:t>"People get defensive when they feel unsafe — not when they hear truth."</a:t>
            </a:r>
          </a:p>
          <a:p/>
          <a:p>
            <a:r>
              <a:t>OPEN WITH RESPECT AND SHARED PURPOSE: "I'm on your side, and I think we both want the same thing."</a:t>
            </a:r>
          </a:p>
          <a:p/>
          <a:p>
            <a:r>
              <a:t>WATCH FOR THE BREAK: silence, sarcasm, shutting down. Pause and rebuild before pushing on.</a:t>
            </a:r>
          </a:p>
          <a:p/>
          <a:p>
            <a:r>
              <a:t>LAND: "You can say almost anything to almost anyone if they trust you mean them well."</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NAME IT: SITUATION, BEHAVIOR, IMPACT</a:t>
            </a:r>
          </a:p>
          <a:p/>
          <a:p>
            <a:r>
              <a:t>The practical tool. Walk all three with the example.</a:t>
            </a:r>
          </a:p>
          <a:p/>
          <a:p>
            <a:r>
              <a:t>Situation: 'in yesterday's sectional.' Behavior: 'you were on your phone during the run.' Impact: 'the section lost focus and we ran late.'</a:t>
            </a:r>
          </a:p>
          <a:p/>
          <a:p>
            <a:r>
              <a:t>DRILL IT: have two leaders build an SBI out loud for a real situation. Two minutes. It's the most useful thing in the session.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2</a:t>
            </a:r>
          </a:p>
          <a:p>
            <a:pPr>
              <a:lnSpc>
                <a:spcPct val="98000"/>
              </a:lnSpc>
              <a:spcAft>
                <a:spcPts val="1000"/>
              </a:spcAft>
            </a:pPr>
            <a:r>
              <a:rPr sz="5200" b="1" i="0">
                <a:solidFill>
                  <a:srgbClr val="FFFFFF"/>
                </a:solidFill>
                <a:latin typeface="Georgia"/>
              </a:rPr>
              <a:t>Difficult Conversations</a:t>
            </a:r>
          </a:p>
          <a:p>
            <a:pPr>
              <a:spcAft>
                <a:spcPts val="0"/>
              </a:spcAft>
            </a:pPr>
            <a:r>
              <a:rPr sz="1700" b="0" i="1">
                <a:solidFill>
                  <a:srgbClr val="C9DAF0"/>
                </a:solidFill>
                <a:latin typeface="Arial"/>
              </a:rPr>
              <a:t>"Care Enough to Say It."</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Dr. Thomas L. Jones, Jr.</a:t>
            </a:r>
          </a:p>
          <a:p>
            <a:pPr>
              <a:spcAft>
                <a:spcPts val="0"/>
              </a:spcAft>
            </a:pPr>
            <a:r>
              <a:rPr sz="950" b="0" i="0">
                <a:solidFill>
                  <a:srgbClr val="C9DAF0"/>
                </a:solidFill>
                <a:latin typeface="Arial"/>
              </a:rPr>
              <a:t>Director of University Bands · All Leaders, Sunday, August 2,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DIFFICULT CONVERSATIONS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Then Listen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It's a conversation, not a verdict.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ask for theirs</a:t>
            </a:r>
            <a:r>
              <a:rPr sz="1350">
                <a:solidFill>
                  <a:srgbClr val="02275A"/>
                </a:solidFill>
                <a:latin typeface="Arial"/>
              </a:rPr>
              <a:t>, then genuinely ask for theirs: "that's how it looked to me—what's your take?"</a:t>
            </a:r>
          </a:p>
          <a:p>
            <a:pPr>
              <a:lnSpc>
                <a:spcPct val="125000"/>
              </a:lnSpc>
              <a:spcAft>
                <a:spcPts val="700"/>
              </a:spcAft>
            </a:pPr>
            <a:r>
              <a:rPr sz="1350" b="0" i="0">
                <a:solidFill>
                  <a:srgbClr val="02275A"/>
                </a:solidFill>
                <a:latin typeface="Arial"/>
              </a:rPr>
              <a:t>◆  Talk tentatively and stay curious. You may be missing context that changes the whole picture.</a:t>
            </a:r>
          </a:p>
          <a:p>
            <a:pPr>
              <a:lnSpc>
                <a:spcPct val="125000"/>
              </a:lnSpc>
              <a:spcAft>
                <a:spcPts val="700"/>
              </a:spcAft>
            </a:pPr>
            <a:r>
              <a:rPr sz="1350" b="0" i="0">
                <a:solidFill>
                  <a:srgbClr val="02275A"/>
                </a:solidFill>
                <a:latin typeface="Arial"/>
              </a:rPr>
              <a:t>◆  Listen to understand, not to reload. When people feel heard, they are far more likely to change.</a:t>
            </a:r>
          </a:p>
          <a:p>
            <a:pPr>
              <a:lnSpc>
                <a:spcPct val="125000"/>
              </a:lnSpc>
              <a:spcAft>
                <a:spcPts val="700"/>
              </a:spcAft>
            </a:pPr>
            <a:r>
              <a:rPr sz="1350" b="0" i="0">
                <a:solidFill>
                  <a:srgbClr val="02275A"/>
                </a:solidFill>
                <a:latin typeface="Arial"/>
              </a:rPr>
              <a:t>◆  The goal isn't to win the conversation. It's to fix the problem and keep the person.</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DIFFICULT CONVERSATIONS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Holding a Peer Accountable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hardest accountability—because you have no rank.</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relationship</a:t>
            </a:r>
            <a:r>
              <a:rPr sz="1350">
                <a:solidFill>
                  <a:srgbClr val="02275A"/>
                </a:solidFill>
                <a:latin typeface="Arial"/>
              </a:rPr>
              <a:t> you can't fall back on authority. Your only leverage is the relationship and the shared standard.</a:t>
            </a:r>
          </a:p>
          <a:p>
            <a:pPr>
              <a:lnSpc>
                <a:spcPct val="125000"/>
              </a:lnSpc>
              <a:spcAft>
                <a:spcPts val="700"/>
              </a:spcAft>
            </a:pPr>
            <a:r>
              <a:rPr sz="1350" b="0" i="0">
                <a:solidFill>
                  <a:srgbClr val="02275A"/>
                </a:solidFill>
                <a:latin typeface="Arial"/>
              </a:rPr>
              <a:t>◆  Frame it as "us," not "me over you": "we hold each other to this—that's what makes us leaders."</a:t>
            </a:r>
          </a:p>
          <a:p>
            <a:pPr>
              <a:lnSpc>
                <a:spcPct val="125000"/>
              </a:lnSpc>
              <a:spcAft>
                <a:spcPts val="700"/>
              </a:spcAft>
            </a:pPr>
            <a:r>
              <a:rPr sz="1350" b="0" i="0">
                <a:solidFill>
                  <a:srgbClr val="02275A"/>
                </a:solidFill>
                <a:latin typeface="Arial"/>
              </a:rPr>
              <a:t>◆  Do it privately and early, before it becomes a thing the whole section is watching.</a:t>
            </a:r>
          </a:p>
          <a:p>
            <a:pPr>
              <a:lnSpc>
                <a:spcPct val="125000"/>
              </a:lnSpc>
              <a:spcAft>
                <a:spcPts val="700"/>
              </a:spcAft>
            </a:pPr>
            <a:r>
              <a:rPr sz="1350" b="0" i="0">
                <a:solidFill>
                  <a:srgbClr val="02275A"/>
                </a:solidFill>
                <a:latin typeface="Arial"/>
              </a:rPr>
              <a:t>◆  When peers hold each other accountable, the director rarely has to. That is a section running itself.</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DIFFICULT CONVERSATIONS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When It's Hazing</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one conversation you never skip.</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non-negotiable</a:t>
            </a:r>
            <a:r>
              <a:rPr sz="1350">
                <a:solidFill>
                  <a:srgbClr val="02275A"/>
                </a:solidFill>
                <a:latin typeface="Arial"/>
              </a:rPr>
              <a:t>e "difficult" becomes non-negotiable. The culture team's job is to see it, name it, and stop it—immediately.</a:t>
            </a:r>
          </a:p>
          <a:p>
            <a:pPr>
              <a:lnSpc>
                <a:spcPct val="125000"/>
              </a:lnSpc>
              <a:spcAft>
                <a:spcPts val="700"/>
              </a:spcAft>
            </a:pPr>
            <a:r>
              <a:rPr sz="1350" b="0" i="0">
                <a:solidFill>
                  <a:srgbClr val="02275A"/>
                </a:solidFill>
                <a:latin typeface="Arial"/>
              </a:rPr>
              <a:t>◆  </a:t>
            </a:r>
            <a:r>
              <a:rPr b="1" sz="1350">
                <a:solidFill>
                  <a:srgbClr val="0B1A31"/>
                </a:solidFill>
                <a:latin typeface="Arial"/>
              </a:rPr>
              <a:t>Silence is complicity.</a:t>
            </a:r>
            <a:r>
              <a:rPr sz="1350">
                <a:solidFill>
                  <a:srgbClr val="02275A"/>
                </a:solidFill>
                <a:latin typeface="Arial"/>
              </a:rPr>
              <a:t> Looking away, laughing it off, or "not my business" makes you part of it.</a:t>
            </a:r>
          </a:p>
          <a:p>
            <a:pPr>
              <a:lnSpc>
                <a:spcPct val="125000"/>
              </a:lnSpc>
              <a:spcAft>
                <a:spcPts val="700"/>
              </a:spcAft>
            </a:pPr>
            <a:r>
              <a:rPr sz="1350" b="0" i="0">
                <a:solidFill>
                  <a:srgbClr val="02275A"/>
                </a:solidFill>
                <a:latin typeface="Arial"/>
              </a:rPr>
              <a:t>◆  Confront it directly, and protect the person over the tradition, the comfort, or the friendship.</a:t>
            </a:r>
          </a:p>
          <a:p>
            <a:pPr>
              <a:lnSpc>
                <a:spcPct val="125000"/>
              </a:lnSpc>
              <a:spcAft>
                <a:spcPts val="700"/>
              </a:spcAft>
            </a:pPr>
            <a:r>
              <a:rPr sz="1350" b="0" i="0">
                <a:solidFill>
                  <a:srgbClr val="02275A"/>
                </a:solidFill>
                <a:latin typeface="Arial"/>
              </a:rPr>
              <a:t>◆  </a:t>
            </a:r>
            <a:r>
              <a:rPr b="1" sz="1350">
                <a:solidFill>
                  <a:srgbClr val="0B1A31"/>
                </a:solidFill>
                <a:latin typeface="Arial"/>
              </a:rPr>
              <a:t>escalate to the director.</a:t>
            </a:r>
            <a:r>
              <a:rPr sz="1350">
                <a:solidFill>
                  <a:srgbClr val="02275A"/>
                </a:solidFill>
                <a:latin typeface="Arial"/>
              </a:rPr>
              <a:t>r talk: escalate to the director. On hazing, you are never handling it alone.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Reference: the HU Bands Handbook anti-hazing policy — hazing is prohibited, and every member is responsible for stopping and reporting it.</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DIFFICULT CONVERSATIONS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Follow Through</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conversation isn't the fix—the change is.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End with something concrete: what changes, starting when. Vague agreement fades by the next rehearsal.</a:t>
            </a:r>
          </a:p>
          <a:p>
            <a:pPr>
              <a:lnSpc>
                <a:spcPct val="125000"/>
              </a:lnSpc>
              <a:spcAft>
                <a:spcPts val="700"/>
              </a:spcAft>
            </a:pPr>
            <a:r>
              <a:rPr sz="1350" b="0" i="0">
                <a:solidFill>
                  <a:srgbClr val="02275A"/>
                </a:solidFill>
                <a:latin typeface="Arial"/>
              </a:rPr>
              <a:t>◆  </a:t>
            </a:r>
            <a:r>
              <a:rPr b="1" sz="1350">
                <a:solidFill>
                  <a:srgbClr val="0B1A31"/>
                </a:solidFill>
                <a:latin typeface="Arial"/>
              </a:rPr>
              <a:t>Follow up.</a:t>
            </a:r>
            <a:r>
              <a:rPr sz="1350">
                <a:solidFill>
                  <a:srgbClr val="02275A"/>
                </a:solidFill>
                <a:latin typeface="Arial"/>
              </a:rPr>
              <a:t> Check back, notice the effort, and say so—accountability includes catching people doing it right.</a:t>
            </a:r>
          </a:p>
          <a:p>
            <a:pPr>
              <a:lnSpc>
                <a:spcPct val="125000"/>
              </a:lnSpc>
              <a:spcAft>
                <a:spcPts val="700"/>
              </a:spcAft>
            </a:pPr>
            <a:r>
              <a:rPr sz="1350" b="0" i="0">
                <a:solidFill>
                  <a:srgbClr val="02275A"/>
                </a:solidFill>
                <a:latin typeface="Arial"/>
              </a:rPr>
              <a:t>◆  If it doesn't change, have the next conversation. One talk rarely settles a real pattern.</a:t>
            </a:r>
          </a:p>
          <a:p>
            <a:pPr>
              <a:lnSpc>
                <a:spcPct val="125000"/>
              </a:lnSpc>
              <a:spcAft>
                <a:spcPts val="700"/>
              </a:spcAft>
            </a:pPr>
            <a:r>
              <a:rPr sz="1350" b="0" i="0">
                <a:solidFill>
                  <a:srgbClr val="02275A"/>
                </a:solidFill>
                <a:latin typeface="Arial"/>
              </a:rPr>
              <a:t>◆  And when it does change, let it go completely. No grudges, no bringing it back up. Settled is settled.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DIFFICULT CONVERSATIONS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Hard-Conversation Playbook</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Four moves for saying the thing that has to be said.</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Start With Heart</a:t>
            </a:r>
          </a:p>
          <a:p>
            <a:pPr>
              <a:lnSpc>
                <a:spcPct val="130000"/>
              </a:lnSpc>
              <a:spcAft>
                <a:spcPts val="0"/>
              </a:spcAft>
            </a:pPr>
            <a:r>
              <a:rPr sz="1090" b="0" i="0">
                <a:solidFill>
                  <a:srgbClr val="4C5B72"/>
                </a:solidFill>
                <a:latin typeface="Arial"/>
              </a:rPr>
              <a:t>Get your motive right: you want them to succeed and the standard to hold.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Care Enough
to Say It.</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The conversations you least want to have are the ones your people most need you to have. Silence is easy and expensive—it lets good members drift and bad behavior harden. So start with heart, lead with facts instead of the story, make it safe, and say the hard thing plainly and kindly—then listen and follow through. Hold your peers to the standard because you respect them; and when it becomes hazing, speak up, protect people, and bring it to the director.</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DIFFICULT CONVERSATIONS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"How come you ain't never liked me?" Cory asks. Troy's answer is blunt and unforgettable: it was never about like—it's about responsibility. The hardest conversations we have as leaders are rarely about being liked. They're about caring enough to say the thing that has to be said.</a:t>
            </a:r>
          </a:p>
        </p:txBody>
      </p:sp>
      <p:sp>
        <p:nvSpPr>
          <p:cNvPr id="10" name="TextBox 9"/>
          <p:cNvSpPr txBox="1"/>
          <p:nvPr/>
        </p:nvSpPr>
        <p:spPr>
          <a:xfrm>
            <a:off x="713232" y="239572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Fences — “I Ain't Got to Like You”</a:t>
            </a:r>
          </a:p>
          <a:p>
            <a:pPr algn="ctr">
              <a:spcAft>
                <a:spcPts val="500"/>
              </a:spcAft>
            </a:pPr>
            <a:r>
              <a:rPr sz="1700" b="1" i="0">
                <a:solidFill>
                  <a:srgbClr val="004AAD"/>
                </a:solidFill>
                <a:latin typeface="Georgia"/>
              </a:rPr>
              <a:t>youtu.be/tVxYCeRXzGo</a:t>
            </a:r>
          </a:p>
          <a:p>
            <a:pPr algn="ctr">
              <a:spcAft>
                <a:spcPts val="0"/>
              </a:spcAft>
            </a:pPr>
            <a:r>
              <a:rPr sz="950" b="1" i="0" spc="120">
                <a:solidFill>
                  <a:srgbClr val="B76E79"/>
                </a:solidFill>
                <a:latin typeface="Arial"/>
              </a:rPr>
              <a:t>WATCH · 2:20</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The conversation you are dreading is almost always the one you most need to have. When a teammate is slipping, crossing a line, or hurting the group, silence feels kind—but it isn't. It just protects your comfort while the problem grows and the standard drops. Real accountability is a form of respect: it says I care about you and this team too much to let this slide. Leadership is the willingness to say the hard thing, the right way.</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SAY IT BECAUSE YOU CARE.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DIFFICULT CONVERSATIONS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Why We Avoid Them</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Silence feels safe. It isn't.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We avoid hard conversations because we fear the conflict, the awkwardness, and being disliked. That fear is human.</a:t>
            </a:r>
          </a:p>
          <a:p>
            <a:pPr>
              <a:lnSpc>
                <a:spcPct val="125000"/>
              </a:lnSpc>
              <a:spcAft>
                <a:spcPts val="700"/>
              </a:spcAft>
            </a:pPr>
            <a:r>
              <a:rPr sz="1350" b="0" i="0">
                <a:solidFill>
                  <a:srgbClr val="02275A"/>
                </a:solidFill>
                <a:latin typeface="Arial"/>
              </a:rPr>
              <a:t>◆  But avoidance has a price: the behavior continues, the standard erodes, and resentment builds in everyone who sees it ignored.</a:t>
            </a:r>
          </a:p>
          <a:p>
            <a:pPr>
              <a:lnSpc>
                <a:spcPct val="125000"/>
              </a:lnSpc>
              <a:spcAft>
                <a:spcPts val="700"/>
              </a:spcAft>
            </a:pPr>
            <a:r>
              <a:rPr sz="1350" b="0" i="0">
                <a:solidFill>
                  <a:srgbClr val="02275A"/>
                </a:solidFill>
                <a:latin typeface="Arial"/>
              </a:rPr>
              <a:t>◆  </a:t>
            </a:r>
            <a:r>
              <a:rPr b="1" sz="1350">
                <a:solidFill>
                  <a:srgbClr val="0B1A31"/>
                </a:solidFill>
                <a:latin typeface="Arial"/>
              </a:rPr>
              <a:t>"ruinous empathy"</a:t>
            </a:r>
            <a:r>
              <a:rPr sz="1350">
                <a:solidFill>
                  <a:srgbClr val="02275A"/>
                </a:solidFill>
                <a:latin typeface="Arial"/>
              </a:rPr>
              <a:t>ilence-to-be-nice "ruinous empathy"—you protect someone's feelings today and let them fail in the long run.</a:t>
            </a:r>
          </a:p>
          <a:p>
            <a:pPr>
              <a:lnSpc>
                <a:spcPct val="125000"/>
              </a:lnSpc>
              <a:spcAft>
                <a:spcPts val="700"/>
              </a:spcAft>
            </a:pPr>
            <a:r>
              <a:rPr sz="1350" b="0" i="0">
                <a:solidFill>
                  <a:srgbClr val="02275A"/>
                </a:solidFill>
                <a:latin typeface="Arial"/>
              </a:rPr>
              <a:t>◆  Saying nothing is not neutral. It is a choice—and usually the wrong one.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Kim Scott, Radical Candor — "ruinous empathy."</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DIFFICULT CONVERSATIONS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Care Personally, Challenge Directly</a:t>
            </a:r>
          </a:p>
        </p:txBody>
      </p:sp>
      <p:sp>
        <p:nvSpPr>
          <p:cNvPr id="9" name="TextBox 8"/>
          <p:cNvSpPr txBox="1"/>
          <p:nvPr/>
        </p:nvSpPr>
        <p:spPr>
          <a:xfrm>
            <a:off x="713232" y="2002536"/>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two things a hard conversation needs—at the same time.</a:t>
            </a:r>
          </a:p>
        </p:txBody>
      </p:sp>
      <p:sp>
        <p:nvSpPr>
          <p:cNvPr id="10" name="TextBox 9"/>
          <p:cNvSpPr txBox="1"/>
          <p:nvPr/>
        </p:nvSpPr>
        <p:spPr>
          <a:xfrm>
            <a:off x="713232" y="2459736"/>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Radical Candor</a:t>
            </a:r>
            <a:r>
              <a:rPr sz="1350">
                <a:solidFill>
                  <a:srgbClr val="02275A"/>
                </a:solidFill>
                <a:latin typeface="Arial"/>
              </a:rPr>
              <a:t>dical Candor is the mix of both: you care personally about the person and you challenge them directly on the problem.</a:t>
            </a:r>
          </a:p>
          <a:p>
            <a:pPr>
              <a:lnSpc>
                <a:spcPct val="125000"/>
              </a:lnSpc>
              <a:spcAft>
                <a:spcPts val="700"/>
              </a:spcAft>
            </a:pPr>
            <a:r>
              <a:rPr sz="1350" b="0" i="0">
                <a:solidFill>
                  <a:srgbClr val="02275A"/>
                </a:solidFill>
                <a:latin typeface="Arial"/>
              </a:rPr>
              <a:t>◆  </a:t>
            </a:r>
            <a:r>
              <a:rPr b="1" sz="1350">
                <a:solidFill>
                  <a:srgbClr val="0B1A31"/>
                </a:solidFill>
                <a:latin typeface="Arial"/>
              </a:rPr>
              <a:t>obnoxious aggression</a:t>
            </a:r>
            <a:r>
              <a:rPr sz="1350">
                <a:solidFill>
                  <a:srgbClr val="02275A"/>
                </a:solidFill>
                <a:latin typeface="Arial"/>
              </a:rPr>
              <a:t>allenge becomes obnoxious aggression—honest, but it lands as an attack.</a:t>
            </a:r>
          </a:p>
          <a:p>
            <a:pPr>
              <a:lnSpc>
                <a:spcPct val="125000"/>
              </a:lnSpc>
              <a:spcAft>
                <a:spcPts val="700"/>
              </a:spcAft>
            </a:pPr>
            <a:r>
              <a:rPr sz="1350" b="0" i="0">
                <a:solidFill>
                  <a:srgbClr val="02275A"/>
                </a:solidFill>
                <a:latin typeface="Arial"/>
              </a:rPr>
              <a:t>◆  </a:t>
            </a:r>
            <a:r>
              <a:rPr b="1" sz="1350">
                <a:solidFill>
                  <a:srgbClr val="0B1A31"/>
                </a:solidFill>
                <a:latin typeface="Arial"/>
              </a:rPr>
              <a:t>ruinous empathy</a:t>
            </a:r>
            <a:r>
              <a:rPr sz="1350">
                <a:solidFill>
                  <a:srgbClr val="02275A"/>
                </a:solidFill>
                <a:latin typeface="Arial"/>
              </a:rPr>
              <a:t>nge and care becomes ruinous empathy—kind, but useless; the problem never gets fixed.</a:t>
            </a:r>
          </a:p>
          <a:p>
            <a:pPr>
              <a:lnSpc>
                <a:spcPct val="125000"/>
              </a:lnSpc>
              <a:spcAft>
                <a:spcPts val="700"/>
              </a:spcAft>
            </a:pPr>
            <a:r>
              <a:rPr sz="1350" b="0" i="0">
                <a:solidFill>
                  <a:srgbClr val="02275A"/>
                </a:solidFill>
                <a:latin typeface="Arial"/>
              </a:rPr>
              <a:t>◆  </a:t>
            </a:r>
            <a:r>
              <a:rPr b="1" sz="1350">
                <a:solidFill>
                  <a:srgbClr val="0B1A31"/>
                </a:solidFill>
                <a:latin typeface="Arial"/>
              </a:rPr>
              <a:t>manipulative insincerity</a:t>
            </a:r>
            <a:r>
              <a:rPr sz="1350">
                <a:solidFill>
                  <a:srgbClr val="02275A"/>
                </a:solidFill>
                <a:latin typeface="Arial"/>
              </a:rPr>
              <a:t>nipulative insincerity—the fake-nice that helps no one. Aim for the corner with both.</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Kim Scott, Radical Candor (care personally + challenge directly).</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DIFFICULT CONVERSATIONS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Start With Heart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Check your motive before you open your mouth.</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really want</a:t>
            </a:r>
            <a:r>
              <a:rPr sz="1350">
                <a:solidFill>
                  <a:srgbClr val="02275A"/>
                </a:solidFill>
                <a:latin typeface="Arial"/>
              </a:rPr>
              <a:t>conversation, get clear on what you really want—for them, for the team, and for the relationship.</a:t>
            </a:r>
          </a:p>
          <a:p>
            <a:pPr>
              <a:lnSpc>
                <a:spcPct val="125000"/>
              </a:lnSpc>
              <a:spcAft>
                <a:spcPts val="700"/>
              </a:spcAft>
            </a:pPr>
            <a:r>
              <a:rPr sz="1350" b="0" i="0">
                <a:solidFill>
                  <a:srgbClr val="02275A"/>
                </a:solidFill>
                <a:latin typeface="Arial"/>
              </a:rPr>
              <a:t>◆  If your goal is to win, to vent, or to look right, stop. That conversation will only make things worse.</a:t>
            </a:r>
          </a:p>
          <a:p>
            <a:pPr>
              <a:lnSpc>
                <a:spcPct val="125000"/>
              </a:lnSpc>
              <a:spcAft>
                <a:spcPts val="700"/>
              </a:spcAft>
            </a:pPr>
            <a:r>
              <a:rPr sz="1350" b="0" i="0">
                <a:solidFill>
                  <a:srgbClr val="02275A"/>
                </a:solidFill>
                <a:latin typeface="Arial"/>
              </a:rPr>
              <a:t>◆  The right heart is simple: you want the person to succeed and the standard to hold. Lead with that, and it shows.</a:t>
            </a:r>
          </a:p>
          <a:p>
            <a:pPr>
              <a:lnSpc>
                <a:spcPct val="125000"/>
              </a:lnSpc>
              <a:spcAft>
                <a:spcPts val="700"/>
              </a:spcAft>
            </a:pPr>
            <a:r>
              <a:rPr sz="1350" b="0" i="0">
                <a:solidFill>
                  <a:srgbClr val="02275A"/>
                </a:solidFill>
                <a:latin typeface="Arial"/>
              </a:rPr>
              <a:t>◆  People can feel your intent. Come in as an ally solving a problem, not a prosecutor making a case.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Patterson, Grenny, McMillan, and Switzler, Crucial Conversations ("start with heart").</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DIFFICULT CONVERSATIONS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Facts, Not Stories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Separate what happened from what you decided it means.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fact</a:t>
            </a:r>
            <a:r>
              <a:rPr sz="1350">
                <a:solidFill>
                  <a:srgbClr val="02275A"/>
                </a:solidFill>
                <a:latin typeface="Arial"/>
              </a:rPr>
              <a:t>ct is what you saw or heard ("you missed the last three rehearsals"). A story is what you make it mean ("you don't care").</a:t>
            </a:r>
          </a:p>
          <a:p>
            <a:pPr>
              <a:lnSpc>
                <a:spcPct val="125000"/>
              </a:lnSpc>
              <a:spcAft>
                <a:spcPts val="700"/>
              </a:spcAft>
            </a:pPr>
            <a:r>
              <a:rPr sz="1350" b="0" i="0">
                <a:solidFill>
                  <a:srgbClr val="02275A"/>
                </a:solidFill>
                <a:latin typeface="Arial"/>
              </a:rPr>
              <a:t>◆  We confuse the two constantly—and people will fight your story even while they agree with your facts.</a:t>
            </a:r>
          </a:p>
          <a:p>
            <a:pPr>
              <a:lnSpc>
                <a:spcPct val="125000"/>
              </a:lnSpc>
              <a:spcAft>
                <a:spcPts val="700"/>
              </a:spcAft>
            </a:pPr>
            <a:r>
              <a:rPr sz="1350" b="0" i="0">
                <a:solidFill>
                  <a:srgbClr val="02275A"/>
                </a:solidFill>
                <a:latin typeface="Arial"/>
              </a:rPr>
              <a:t>◆  </a:t>
            </a:r>
            <a:r>
              <a:rPr b="1" sz="1350">
                <a:solidFill>
                  <a:srgbClr val="0B1A31"/>
                </a:solidFill>
                <a:latin typeface="Arial"/>
              </a:rPr>
              <a:t>loosely</a:t>
            </a:r>
            <a:r>
              <a:rPr sz="1350">
                <a:solidFill>
                  <a:srgbClr val="02275A"/>
                </a:solidFill>
                <a:latin typeface="Arial"/>
              </a:rPr>
              <a:t>th the facts, and hold your interpretation loosely: "here's what I saw—help me understand it."</a:t>
            </a:r>
          </a:p>
          <a:p>
            <a:pPr>
              <a:lnSpc>
                <a:spcPct val="125000"/>
              </a:lnSpc>
              <a:spcAft>
                <a:spcPts val="700"/>
              </a:spcAft>
            </a:pPr>
            <a:r>
              <a:rPr sz="1350" b="0" i="0">
                <a:solidFill>
                  <a:srgbClr val="02275A"/>
                </a:solidFill>
                <a:latin typeface="Arial"/>
              </a:rPr>
              <a:t>◆  You are often wrong about the story. Ask before you accuse.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Crucial Conversations — separate facts from the stories we tell ourselves.</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DIFFICULT CONVERSATIONS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Make It Safe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People get defensive when they feel unsafe—not when they hear truth.</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The moment someone feels attacked, they stop listening and start defending. No safety, no conversation.</a:t>
            </a:r>
          </a:p>
          <a:p>
            <a:pPr>
              <a:lnSpc>
                <a:spcPct val="125000"/>
              </a:lnSpc>
              <a:spcAft>
                <a:spcPts val="700"/>
              </a:spcAft>
            </a:pPr>
            <a:r>
              <a:rPr sz="1350" b="0" i="0">
                <a:solidFill>
                  <a:srgbClr val="02275A"/>
                </a:solidFill>
                <a:latin typeface="Arial"/>
              </a:rPr>
              <a:t>◆  </a:t>
            </a:r>
            <a:r>
              <a:rPr b="1" sz="1350">
                <a:solidFill>
                  <a:srgbClr val="0B1A31"/>
                </a:solidFill>
                <a:latin typeface="Arial"/>
              </a:rPr>
              <a:t>respect</a:t>
            </a:r>
            <a:r>
              <a:rPr sz="1350">
                <a:solidFill>
                  <a:srgbClr val="02275A"/>
                </a:solidFill>
                <a:latin typeface="Arial"/>
              </a:rPr>
              <a:t> making your respect and your shared purpose clear: "I'm on your side, and I think we both want the same thing."</a:t>
            </a:r>
          </a:p>
          <a:p>
            <a:pPr>
              <a:lnSpc>
                <a:spcPct val="125000"/>
              </a:lnSpc>
              <a:spcAft>
                <a:spcPts val="700"/>
              </a:spcAft>
            </a:pPr>
            <a:r>
              <a:rPr sz="1350" b="0" i="0">
                <a:solidFill>
                  <a:srgbClr val="02275A"/>
                </a:solidFill>
                <a:latin typeface="Arial"/>
              </a:rPr>
              <a:t>◆  Watch for the signs that safety broke—silence, sarcasm, shutting down—and pause to rebuild it before you push on.</a:t>
            </a:r>
          </a:p>
          <a:p>
            <a:pPr>
              <a:lnSpc>
                <a:spcPct val="125000"/>
              </a:lnSpc>
              <a:spcAft>
                <a:spcPts val="700"/>
              </a:spcAft>
            </a:pPr>
            <a:r>
              <a:rPr sz="1350" b="0" i="0">
                <a:solidFill>
                  <a:srgbClr val="02275A"/>
                </a:solidFill>
                <a:latin typeface="Arial"/>
              </a:rPr>
              <a:t>◆  You can say almost anything to almost anyone, if they trust that you mean them well.</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Crucial Conversations — mutual purpose and mutual respect.</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DIFFICULT CONVERSATIONS</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Name It: Situation, Behavior, Impact</a:t>
            </a:r>
          </a:p>
        </p:txBody>
      </p:sp>
      <p:sp>
        <p:nvSpPr>
          <p:cNvPr id="9" name="TextBox 8"/>
          <p:cNvSpPr txBox="1"/>
          <p:nvPr/>
        </p:nvSpPr>
        <p:spPr>
          <a:xfrm>
            <a:off x="713232" y="2002536"/>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A clean, fair way to put the issue on the table.</a:t>
            </a:r>
          </a:p>
        </p:txBody>
      </p:sp>
      <p:sp>
        <p:nvSpPr>
          <p:cNvPr id="10" name="TextBox 9"/>
          <p:cNvSpPr txBox="1"/>
          <p:nvPr/>
        </p:nvSpPr>
        <p:spPr>
          <a:xfrm>
            <a:off x="713232" y="2459736"/>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Situation:</a:t>
            </a:r>
            <a:r>
              <a:rPr sz="1350">
                <a:solidFill>
                  <a:srgbClr val="02275A"/>
                </a:solidFill>
                <a:latin typeface="Arial"/>
              </a:rPr>
              <a:t> anchor it in a specific time and place—"in yesterday's sectional…"—not a vague "you always."</a:t>
            </a:r>
          </a:p>
          <a:p>
            <a:pPr>
              <a:lnSpc>
                <a:spcPct val="125000"/>
              </a:lnSpc>
              <a:spcAft>
                <a:spcPts val="700"/>
              </a:spcAft>
            </a:pPr>
            <a:r>
              <a:rPr sz="1350" b="0" i="0">
                <a:solidFill>
                  <a:srgbClr val="02275A"/>
                </a:solidFill>
                <a:latin typeface="Arial"/>
              </a:rPr>
              <a:t>◆  </a:t>
            </a:r>
            <a:r>
              <a:rPr b="1" sz="1350">
                <a:solidFill>
                  <a:srgbClr val="0B1A31"/>
                </a:solidFill>
                <a:latin typeface="Arial"/>
              </a:rPr>
              <a:t>Behavior:</a:t>
            </a:r>
            <a:r>
              <a:rPr sz="1350">
                <a:solidFill>
                  <a:srgbClr val="02275A"/>
                </a:solidFill>
                <a:latin typeface="Arial"/>
              </a:rPr>
              <a:t> describe exactly what they did, observably—"you were on your phone during the run"—no labels, no character read.</a:t>
            </a:r>
          </a:p>
          <a:p>
            <a:pPr>
              <a:lnSpc>
                <a:spcPct val="125000"/>
              </a:lnSpc>
              <a:spcAft>
                <a:spcPts val="700"/>
              </a:spcAft>
            </a:pPr>
            <a:r>
              <a:rPr sz="1350" b="0" i="0">
                <a:solidFill>
                  <a:srgbClr val="02275A"/>
                </a:solidFill>
                <a:latin typeface="Arial"/>
              </a:rPr>
              <a:t>◆  </a:t>
            </a:r>
            <a:r>
              <a:rPr b="1" sz="1350">
                <a:solidFill>
                  <a:srgbClr val="0B1A31"/>
                </a:solidFill>
                <a:latin typeface="Arial"/>
              </a:rPr>
              <a:t>Impact:</a:t>
            </a:r>
            <a:r>
              <a:rPr sz="1350">
                <a:solidFill>
                  <a:srgbClr val="02275A"/>
                </a:solidFill>
                <a:latin typeface="Arial"/>
              </a:rPr>
              <a:t> name the effect it had—"so the section lost focus and we ran late."</a:t>
            </a:r>
          </a:p>
          <a:p>
            <a:pPr>
              <a:lnSpc>
                <a:spcPct val="125000"/>
              </a:lnSpc>
              <a:spcAft>
                <a:spcPts val="700"/>
              </a:spcAft>
            </a:pPr>
            <a:r>
              <a:rPr sz="1350" b="0" i="0">
                <a:solidFill>
                  <a:srgbClr val="02275A"/>
                </a:solidFill>
                <a:latin typeface="Arial"/>
              </a:rPr>
              <a:t>◆  Specific and factual beats general and personal every time. SBI keeps it honest without making it an attack.</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 Center for Creative Leadership — the Situation-Behavior-Impact (SBI) feedback model.</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