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 — TITLE: Know Your People</a:t>
            </a:r>
          </a:p>
          <a:p/>
          <a:p>
            <a:r>
              <a:t>PRESENTER: Mr. Jae Brown, M.M.Ed — Director of Bands, Heritage High School. This deck is in Heritage maroon and silver, and it doubles as a deck he can give his own students.</a:t>
            </a:r>
          </a:p>
          <a:p/>
          <a:p>
            <a:r>
              <a:t>OPEN: Introduce yourself and why you're here. These are not your students — buy credibility in the first sixty seconds.</a:t>
            </a:r>
          </a:p>
          <a:p/>
          <a:p>
            <a:r>
              <a:t>SAY: "Band is one of the most emotional things any of us do. Today is about the people inside the uniform."</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10 — THE MENTAL CHECK-IN</a:t>
            </a:r>
          </a:p>
          <a:p/>
          <a:p>
            <a:r>
              <a:t>This is your own practice from your program — teach it as something you actually do, not theory.</a:t>
            </a:r>
          </a:p>
          <a:p/>
          <a:p>
            <a:r>
              <a:t>"Build it into the routine, the way you check instruments and attendance."</a:t>
            </a:r>
          </a:p>
          <a:p/>
          <a:p>
            <a:r>
              <a:t>THE TOOL: "How are you, really?" Then listen more than you talk.</a:t>
            </a:r>
          </a:p>
          <a:p/>
          <a:p>
            <a:r>
              <a:t>CRITICAL GUARDRAIL — say it plainly: "You are a leader, not a counselor. When it's bigger than you, connect them to help. Never carry a serious concern alone — loop in the director."</a:t>
            </a:r>
          </a:p>
          <a:p/>
          <a:p>
            <a:r>
              <a:t>CUE: Dr. Jones should be visibly nodding here. Point to him.</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11 — KNOW YOUR OWN HEADSPACE</a:t>
            </a:r>
          </a:p>
          <a:p/>
          <a:p>
            <a:r>
              <a:t>The pivot from others to self. Slow down — this is the part most leadership training skips.</a:t>
            </a:r>
          </a:p>
          <a:p/>
          <a:p>
            <a:r>
              <a:t>"Leaders have hard days. Being in charge doesn't make you immune."</a:t>
            </a:r>
          </a:p>
          <a:p/>
          <a:p>
            <a:r>
              <a:t>HONEST FRAMING: "'Leave it at the door' is the ideal. When you can't fully, at least know it — name what you're carrying so it doesn't leak out sideways."</a:t>
            </a:r>
          </a:p>
          <a:p/>
          <a:p>
            <a:r>
              <a:t>Be willing to give a short personal example. It earns the room more than anything else in this deck.</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12 — SHARE THE LOAD</a:t>
            </a:r>
          </a:p>
          <a:p/>
          <a:p>
            <a:r>
              <a:t>"Asking for help is leadership, not weakness."</a:t>
            </a:r>
          </a:p>
          <a:p/>
          <a:p>
            <a:r>
              <a:t>Walk the four. The one that matters most: "Don't pass your weight to somebody already stretched thin. Share it with the people equipped to carry it — starting with the director."</a:t>
            </a:r>
          </a:p>
          <a:p/>
          <a:p>
            <a:r>
              <a:t>CUE: Some of these students think toughing it out silently is the job. Say directly that it isn't.</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13 — MAKE IT SAFE</a:t>
            </a:r>
          </a:p>
          <a:p/>
          <a:p>
            <a:r>
              <a:t>Psychological safety, in plain terms: "Build a section where it's okay to not be okay."</a:t>
            </a:r>
          </a:p>
          <a:p/>
          <a:p>
            <a:r>
              <a:t>THE TRUST RULE: "When somebody trusts you with something personal, protect it. Only escalate for safety, or when real help is needed."</a:t>
            </a:r>
          </a:p>
          <a:p/>
          <a:p>
            <a:r>
              <a:t>Also: handle friction early, directly, privately — before it hardens.</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14 — THE PLAYBOOK</a:t>
            </a:r>
          </a:p>
          <a:p/>
          <a:p>
            <a:r>
              <a:t>Four habits: Read the Room, Meet Them There, Check In, Share the Load.</a:t>
            </a:r>
          </a:p>
          <a:p/>
          <a:p>
            <a:r>
              <a:t>This is the takeaway slide. Tell them to photograph it.</a:t>
            </a:r>
          </a:p>
          <a:p/>
          <a:p>
            <a:r>
              <a:t>ASK FOR ONE COMMITMENT: "Name the one member you're going to check on this week." Have them say a real name to themselves.</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15 — CLOSE: Lead the Whole Person.</a:t>
            </a:r>
          </a:p>
          <a:p/>
          <a:p>
            <a:r>
              <a:t>Deliver the charge in your own voice — this is where a guest presenter should sound like himself, not like the slide.</a:t>
            </a:r>
          </a:p>
          <a:p/>
          <a:p>
            <a:r>
              <a:t>"Take care of the people, and the people will take care of the show."</a:t>
            </a:r>
          </a:p>
          <a:p/>
          <a:p>
            <a:r>
              <a:t>Thank them, hand back to Dr. Jones.</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2 — ICEBREAKER: Brené Brown on Empathy (2:53)</a:t>
            </a:r>
          </a:p>
          <a:p/>
          <a:p>
            <a:r>
              <a:t>SET UP: "Watch the difference between empathy and sympathy. One connects. One doesn't."</a:t>
            </a:r>
          </a:p>
          <a:p/>
          <a:p>
            <a:r>
              <a:t>Play it — animated, short, and it lands on its own.</a:t>
            </a:r>
          </a:p>
          <a:p/>
          <a:p>
            <a:r>
              <a:t>AFTER: "Empathy isn't fixing. It isn't 'at least.' It's climbing down into it with somebody so they aren't alone."</a:t>
            </a:r>
          </a:p>
          <a:p/>
          <a:p>
            <a:r>
              <a:t>ASK: "When was the last time somebody 'at leasted' you?" You'll get a laugh of recognition — that's the door in.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3 — THE PREMISE (statement slide)</a:t>
            </a:r>
          </a:p>
          <a:p/>
          <a:p>
            <a:r>
              <a:t>Read it as written; don't paraphrase.</a:t>
            </a:r>
          </a:p>
          <a:p/>
          <a:p>
            <a:r>
              <a:t>THE CORE: "You don't lead instruments. You lead people, and people bring their whole selves to the field."</a:t>
            </a:r>
          </a:p>
          <a:p/>
          <a:p>
            <a:r>
              <a:t>Takeaway: "Lead the person, not just the player."</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4 — BAND IS AN EMOTIONAL ACTIVITY</a:t>
            </a:r>
          </a:p>
          <a:p/>
          <a:p>
            <a:r>
              <a:t>Name the reality out loud — this is the permission-giving slide.</a:t>
            </a:r>
          </a:p>
          <a:p/>
          <a:p>
            <a:r>
              <a:t>"We spend more hours together than almost anybody. That much time and pressure creates real emotion."</a:t>
            </a:r>
          </a:p>
          <a:p/>
          <a:p>
            <a:r>
              <a:t>THE HONEST PART: "The old rule is leave it at the door. It's a good goal. It is not always the reality — and pretending otherwise makes it worse."</a:t>
            </a:r>
          </a:p>
          <a:p/>
          <a:p>
            <a:r>
              <a:t>CUE: Watch the room here. This is where they realize you're going to talk about something real.</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5 — TWO KINDS OF AWARENESS</a:t>
            </a:r>
          </a:p>
          <a:p/>
          <a:p>
            <a:r>
              <a:t>Two columns: those you lead, and yourself.</a:t>
            </a:r>
          </a:p>
          <a:p/>
          <a:p>
            <a:r>
              <a:t>SAY: "Most leadership training only teaches the first column. You'll lead half-blind if that's all you have."</a:t>
            </a:r>
          </a:p>
          <a:p/>
          <a:p>
            <a:r>
              <a:t>Read the callout: awareness of self grows into awareness of others. Both, every day.</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6 — LEAD WITH EMOTIONAL INTELLIGENCE</a:t>
            </a:r>
          </a:p>
          <a:p/>
          <a:p>
            <a:r>
              <a:t>Goleman's four domains: self-awareness, self-management, social awareness, relationship management.</a:t>
            </a:r>
          </a:p>
          <a:p/>
          <a:p>
            <a:r>
              <a:t>KEEP IT MOVING — these are a framework, not the lesson. The lesson is the next four slides.</a:t>
            </a:r>
          </a:p>
          <a:p/>
          <a:p>
            <a:r>
              <a:t>LINE TO USE: "The leader's real skill isn't the horn. It's people."</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7 — READ YOUR PEOPLE</a:t>
            </a:r>
          </a:p>
          <a:p/>
          <a:p>
            <a:r>
              <a:t>The practical heart of the first half.</a:t>
            </a:r>
          </a:p>
          <a:p/>
          <a:p>
            <a:r>
              <a:t>"Learn each member's normal — their usual energy, tone, habits. Then you can spot when it changes."</a:t>
            </a:r>
          </a:p>
          <a:p/>
          <a:p>
            <a:r>
              <a:t>Walk the warning signs: pulling away, short temper, going quiet, slipping attendance, effort dropping from someone who usually gives it.</a:t>
            </a:r>
          </a:p>
          <a:p/>
          <a:p>
            <a:r>
              <a:t>KEY: "The cause is usually outside the room. Look past the behavior to the person."</a:t>
            </a:r>
          </a:p>
          <a:p/>
          <a:p>
            <a:r>
              <a:t>THEN THE GUARDRAIL: "Don't diagnose from a distance. Get closer and ask."</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8 — MEET THEM WHERE THEY ARE</a:t>
            </a:r>
          </a:p>
          <a:p/>
          <a:p>
            <a:r>
              <a:t>This is the phrase the whole session is built on. Say it, then define it against the obvious objection.</a:t>
            </a:r>
          </a:p>
          <a:p/>
          <a:p>
            <a:r>
              <a:t>"Meeting people where they are is NOT lowering the bar. It's choosing the approach that actually gets them there today."</a:t>
            </a:r>
          </a:p>
          <a:p/>
          <a:p>
            <a:r>
              <a:t>Give the range: sometimes a harder push, sometimes a quieter word, sometimes 'let's talk after.'</a:t>
            </a:r>
          </a:p>
          <a:p/>
          <a:p>
            <a:r>
              <a:t>LAND: "Compassion and high standards are not opposites."</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9 — ADJUST YOUR STYLE</a:t>
            </a:r>
          </a:p>
          <a:p/>
          <a:p>
            <a:r>
              <a:t>Hersey and Blanchard's Situational Leadership: direct, coach, support, delegate.</a:t>
            </a:r>
          </a:p>
          <a:p/>
          <a:p>
            <a:r>
              <a:t>MAKE IT CONCRETE: ask them to think of one member who needs direction and one who just needs to be trusted. Same section, opposite approaches.</a:t>
            </a:r>
          </a:p>
          <a:p/>
          <a:p>
            <a:r>
              <a:t>LAND: "Match the style to where the person actually is — in skill AND in headspace — not to how you happen to like leading."</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41248" y="2331720"/>
            <a:ext cx="8595360" cy="2377440"/>
          </a:xfrm>
          <a:prstGeom prst="rect">
            <a:avLst/>
          </a:prstGeom>
          <a:noFill/>
        </p:spPr>
        <p:txBody>
          <a:bodyPr wrap="square" lIns="0" rIns="0" tIns="0" bIns="0">
            <a:spAutoFit/>
          </a:bodyPr>
          <a:lstStyle/>
          <a:p>
            <a:pPr>
              <a:spcAft>
                <a:spcPts val="1200"/>
              </a:spcAft>
            </a:pPr>
            <a:r>
              <a:rPr sz="950" b="1" i="0" spc="200">
                <a:solidFill>
                  <a:srgbClr val="B76E79"/>
                </a:solidFill>
                <a:latin typeface="Arial"/>
              </a:rPr>
              <a:t>A BAND LEADERSHIP SEMINAR</a:t>
            </a:r>
          </a:p>
          <a:p>
            <a:pPr>
              <a:lnSpc>
                <a:spcPct val="98000"/>
              </a:lnSpc>
              <a:spcAft>
                <a:spcPts val="1000"/>
              </a:spcAft>
            </a:pPr>
            <a:r>
              <a:rPr sz="5200" b="1" i="0">
                <a:solidFill>
                  <a:srgbClr val="FFFFFF"/>
                </a:solidFill>
                <a:latin typeface="Georgia"/>
              </a:rPr>
              <a:t>Know Your People</a:t>
            </a:r>
          </a:p>
          <a:p>
            <a:pPr>
              <a:spcAft>
                <a:spcPts val="0"/>
              </a:spcAft>
            </a:pPr>
            <a:r>
              <a:rPr sz="1700" b="0" i="1">
                <a:solidFill>
                  <a:srgbClr val="C9DAF0"/>
                </a:solidFill>
                <a:latin typeface="Arial"/>
              </a:rPr>
              <a:t>"Meet Them Where They Are."</a:t>
            </a:r>
          </a:p>
        </p:txBody>
      </p:sp>
      <p:sp>
        <p:nvSpPr>
          <p:cNvPr id="6" name="TextBox 5"/>
          <p:cNvSpPr txBox="1"/>
          <p:nvPr/>
        </p:nvSpPr>
        <p:spPr>
          <a:xfrm>
            <a:off x="841248" y="5532120"/>
            <a:ext cx="6400800" cy="822960"/>
          </a:xfrm>
          <a:prstGeom prst="rect">
            <a:avLst/>
          </a:prstGeom>
          <a:noFill/>
        </p:spPr>
        <p:txBody>
          <a:bodyPr wrap="square" lIns="0" rIns="0" tIns="0" bIns="0">
            <a:spAutoFit/>
          </a:bodyPr>
          <a:lstStyle/>
          <a:p>
            <a:pPr>
              <a:spcAft>
                <a:spcPts val="300"/>
              </a:spcAft>
            </a:pPr>
            <a:r>
              <a:rPr sz="1200" b="1" i="0">
                <a:solidFill>
                  <a:srgbClr val="FFFFFF"/>
                </a:solidFill>
                <a:latin typeface="Arial"/>
              </a:rPr>
              <a:t>Mr. Jae Brown, M.M.Ed</a:t>
            </a:r>
          </a:p>
          <a:p>
            <a:pPr>
              <a:spcAft>
                <a:spcPts val="0"/>
              </a:spcAft>
            </a:pPr>
            <a:r>
              <a:rPr sz="950" b="0" i="0">
                <a:solidFill>
                  <a:srgbClr val="C9DAF0"/>
                </a:solidFill>
                <a:latin typeface="Arial"/>
              </a:rPr>
              <a:t>Director of Bands · Heritage High School</a:t>
            </a:r>
          </a:p>
        </p:txBody>
      </p:sp>
      <p:sp>
        <p:nvSpPr>
          <p:cNvPr id="7" name="TextBox 6"/>
          <p:cNvSpPr txBox="1"/>
          <p:nvPr/>
        </p:nvSpPr>
        <p:spPr>
          <a:xfrm>
            <a:off x="7315200" y="5532120"/>
            <a:ext cx="4023360" cy="822960"/>
          </a:xfrm>
          <a:prstGeom prst="rect">
            <a:avLst/>
          </a:prstGeom>
          <a:noFill/>
        </p:spPr>
        <p:txBody>
          <a:bodyPr wrap="square" lIns="0" rIns="0" tIns="0" bIns="0">
            <a:spAutoFit/>
          </a:bodyPr>
          <a:lstStyle/>
          <a:p>
            <a:pPr algn="r">
              <a:lnSpc>
                <a:spcPct val="130000"/>
              </a:lnSpc>
              <a:spcAft>
                <a:spcPts val="0"/>
              </a:spcAft>
            </a:pPr>
            <a:r>
              <a:rPr sz="950" b="0" i="0">
                <a:solidFill>
                  <a:srgbClr val="C9DAF0"/>
                </a:solidFill>
                <a:latin typeface="Arial"/>
              </a:rPr>
              <a:t>A Leadership Seminar
Lead With Heart</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KNOW YOUR PEOPLE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LEADERSHIP SEMINAR</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 Mental Check-In</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Build it in—don't wait for a crisis.</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"how are you, really?"</a:t>
            </a:r>
            <a:r>
              <a:rPr sz="1350">
                <a:solidFill>
                  <a:srgbClr val="02275A"/>
                </a:solidFill>
                <a:latin typeface="Arial"/>
              </a:rPr>
              <a:t> the routine, the way you check instruments and attendance. A quick, genuine "how are you, really?" goes a long way.</a:t>
            </a:r>
          </a:p>
          <a:p>
            <a:pPr>
              <a:lnSpc>
                <a:spcPct val="125000"/>
              </a:lnSpc>
              <a:spcAft>
                <a:spcPts val="700"/>
              </a:spcAft>
            </a:pPr>
            <a:r>
              <a:rPr sz="1350" b="0" i="0">
                <a:solidFill>
                  <a:srgbClr val="02275A"/>
                </a:solidFill>
                <a:latin typeface="Arial"/>
              </a:rPr>
              <a:t>◆  </a:t>
            </a:r>
            <a:r>
              <a:rPr b="1" sz="1350">
                <a:solidFill>
                  <a:srgbClr val="0B1A31"/>
                </a:solidFill>
                <a:latin typeface="Arial"/>
              </a:rPr>
              <a:t>listen</a:t>
            </a:r>
            <a:r>
              <a:rPr sz="1350">
                <a:solidFill>
                  <a:srgbClr val="02275A"/>
                </a:solidFill>
                <a:latin typeface="Arial"/>
              </a:rPr>
              <a:t>hen listen—more than you talk. You are not there to fix them; you are there to hear them and let them feel seen.</a:t>
            </a:r>
          </a:p>
          <a:p>
            <a:pPr>
              <a:lnSpc>
                <a:spcPct val="125000"/>
              </a:lnSpc>
              <a:spcAft>
                <a:spcPts val="700"/>
              </a:spcAft>
            </a:pPr>
            <a:r>
              <a:rPr sz="1350" b="0" i="0">
                <a:solidFill>
                  <a:srgbClr val="02275A"/>
                </a:solidFill>
                <a:latin typeface="Arial"/>
              </a:rPr>
              <a:t>◆  </a:t>
            </a:r>
            <a:r>
              <a:rPr b="1" sz="1350">
                <a:solidFill>
                  <a:srgbClr val="0B1A31"/>
                </a:solidFill>
                <a:latin typeface="Arial"/>
              </a:rPr>
              <a:t>connect them to help</a:t>
            </a:r>
            <a:r>
              <a:rPr sz="1350">
                <a:solidFill>
                  <a:srgbClr val="02275A"/>
                </a:solidFill>
                <a:latin typeface="Arial"/>
              </a:rPr>
              <a:t>u are a leader, not a counselor. When something is bigger than you, connect them to help—the director, a coach, campus or school support.</a:t>
            </a:r>
          </a:p>
          <a:p>
            <a:pPr>
              <a:lnSpc>
                <a:spcPct val="125000"/>
              </a:lnSpc>
              <a:spcAft>
                <a:spcPts val="700"/>
              </a:spcAft>
            </a:pPr>
            <a:r>
              <a:rPr sz="1350" b="0" i="0">
                <a:solidFill>
                  <a:srgbClr val="02275A"/>
                </a:solidFill>
                <a:latin typeface="Arial"/>
              </a:rPr>
              <a:t>◆  Never carry a serious concern alone. Loop in the director. That is exactly what we are here for.</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KNOW YOUR PEOPLE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LEADERSHIP SEMINAR</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Know Your Own Headspace</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You bring a whole self to the field too.</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Leaders have hard days—personal stuff, health, mood swings, pressure. Being in charge does not make you immune.</a:t>
            </a:r>
          </a:p>
          <a:p>
            <a:pPr>
              <a:lnSpc>
                <a:spcPct val="125000"/>
              </a:lnSpc>
              <a:spcAft>
                <a:spcPts val="700"/>
              </a:spcAft>
            </a:pPr>
            <a:r>
              <a:rPr sz="1350" b="0" i="0">
                <a:solidFill>
                  <a:srgbClr val="02275A"/>
                </a:solidFill>
                <a:latin typeface="Arial"/>
              </a:rPr>
              <a:t>◆  </a:t>
            </a:r>
            <a:r>
              <a:rPr b="1" sz="1350">
                <a:solidFill>
                  <a:srgbClr val="0B1A31"/>
                </a:solidFill>
                <a:latin typeface="Arial"/>
              </a:rPr>
              <a:t>know</a:t>
            </a:r>
            <a:r>
              <a:rPr sz="1350">
                <a:solidFill>
                  <a:srgbClr val="02275A"/>
                </a:solidFill>
                <a:latin typeface="Arial"/>
              </a:rPr>
              <a:t>ve it at the door" is the ideal. When you can't fully, at least know it—name to yourself what you're carrying so it doesn't leak out sideways.</a:t>
            </a:r>
          </a:p>
          <a:p>
            <a:pPr>
              <a:lnSpc>
                <a:spcPct val="125000"/>
              </a:lnSpc>
              <a:spcAft>
                <a:spcPts val="700"/>
              </a:spcAft>
            </a:pPr>
            <a:r>
              <a:rPr sz="1350" b="0" i="0">
                <a:solidFill>
                  <a:srgbClr val="02275A"/>
                </a:solidFill>
                <a:latin typeface="Arial"/>
              </a:rPr>
              <a:t>◆  Self-awareness keeps your bad day from becoming everyone's bad day. Manage it before it manages the section.</a:t>
            </a:r>
          </a:p>
          <a:p>
            <a:pPr>
              <a:lnSpc>
                <a:spcPct val="125000"/>
              </a:lnSpc>
              <a:spcAft>
                <a:spcPts val="700"/>
              </a:spcAft>
            </a:pPr>
            <a:r>
              <a:rPr sz="1350" b="0" i="0">
                <a:solidFill>
                  <a:srgbClr val="02275A"/>
                </a:solidFill>
                <a:latin typeface="Arial"/>
              </a:rPr>
              <a:t>◆  You lead people best when you are honest with yourself about where you are.</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KNOW YOUR PEOPLE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LEADERSHIP SEMINAR</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Share the Load</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Asking for help is leadership, not weakness.</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say so</a:t>
            </a:r>
            <a:r>
              <a:rPr sz="1350">
                <a:solidFill>
                  <a:srgbClr val="02275A"/>
                </a:solidFill>
                <a:latin typeface="Arial"/>
              </a:rPr>
              <a:t>ou are not in the right headspace, say so—to your fellow leaders and to the director. Don't white-knuckle it alone.</a:t>
            </a:r>
          </a:p>
          <a:p>
            <a:pPr>
              <a:lnSpc>
                <a:spcPct val="125000"/>
              </a:lnSpc>
              <a:spcAft>
                <a:spcPts val="700"/>
              </a:spcAft>
            </a:pPr>
            <a:r>
              <a:rPr sz="1350" b="0" i="0">
                <a:solidFill>
                  <a:srgbClr val="02275A"/>
                </a:solidFill>
                <a:latin typeface="Arial"/>
              </a:rPr>
              <a:t>◆  Lean on your team. Let a co-leader take the rep, cover the section, or run point while you reset.</a:t>
            </a:r>
          </a:p>
          <a:p>
            <a:pPr>
              <a:lnSpc>
                <a:spcPct val="125000"/>
              </a:lnSpc>
              <a:spcAft>
                <a:spcPts val="700"/>
              </a:spcAft>
            </a:pPr>
            <a:r>
              <a:rPr sz="1350" b="0" i="0">
                <a:solidFill>
                  <a:srgbClr val="02275A"/>
                </a:solidFill>
                <a:latin typeface="Arial"/>
              </a:rPr>
              <a:t>◆  Don't pass your weight to someone already stretched thin. Share the load with the people equipped to carry it—starting with the director.</a:t>
            </a:r>
          </a:p>
          <a:p>
            <a:pPr>
              <a:lnSpc>
                <a:spcPct val="125000"/>
              </a:lnSpc>
              <a:spcAft>
                <a:spcPts val="700"/>
              </a:spcAft>
            </a:pPr>
            <a:r>
              <a:rPr sz="1350" b="0" i="0">
                <a:solidFill>
                  <a:srgbClr val="02275A"/>
                </a:solidFill>
                <a:latin typeface="Arial"/>
              </a:rPr>
              <a:t>◆  A team that communicates about its own limits is stronger, not softer. That is how the whole leadership corps stays standing.</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4.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KNOW YOUR PEOPLE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LEADERSHIP SEMINAR</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Make It Safe</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People bring their real selves only where it's safe.</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Build a section where it's okay to not be okay—no ridicule, no gossip, no punishing honesty.</a:t>
            </a:r>
          </a:p>
          <a:p>
            <a:pPr>
              <a:lnSpc>
                <a:spcPct val="125000"/>
              </a:lnSpc>
              <a:spcAft>
                <a:spcPts val="700"/>
              </a:spcAft>
            </a:pPr>
            <a:r>
              <a:rPr sz="1350" b="0" i="0">
                <a:solidFill>
                  <a:srgbClr val="02275A"/>
                </a:solidFill>
                <a:latin typeface="Arial"/>
              </a:rPr>
              <a:t>◆  </a:t>
            </a:r>
            <a:r>
              <a:rPr b="1" sz="1350">
                <a:solidFill>
                  <a:srgbClr val="0B1A31"/>
                </a:solidFill>
                <a:latin typeface="Arial"/>
              </a:rPr>
              <a:t>protect it</a:t>
            </a:r>
            <a:r>
              <a:rPr sz="1350">
                <a:solidFill>
                  <a:srgbClr val="02275A"/>
                </a:solidFill>
                <a:latin typeface="Arial"/>
              </a:rPr>
              <a:t>ne trusts you with something personal, protect it. Guard their trust, and only escalate for safety or when real help is needed.</a:t>
            </a:r>
          </a:p>
          <a:p>
            <a:pPr>
              <a:lnSpc>
                <a:spcPct val="125000"/>
              </a:lnSpc>
              <a:spcAft>
                <a:spcPts val="700"/>
              </a:spcAft>
            </a:pPr>
            <a:r>
              <a:rPr sz="1350" b="0" i="0">
                <a:solidFill>
                  <a:srgbClr val="02275A"/>
                </a:solidFill>
                <a:latin typeface="Arial"/>
              </a:rPr>
              <a:t>◆  Handle friction between members early, directly, and privately—before it hardens into resentment.</a:t>
            </a:r>
          </a:p>
          <a:p>
            <a:pPr>
              <a:lnSpc>
                <a:spcPct val="125000"/>
              </a:lnSpc>
              <a:spcAft>
                <a:spcPts val="700"/>
              </a:spcAft>
            </a:pPr>
            <a:r>
              <a:rPr sz="1350" b="0" i="0">
                <a:solidFill>
                  <a:srgbClr val="02275A"/>
                </a:solidFill>
                <a:latin typeface="Arial"/>
              </a:rPr>
              <a:t>◆  The safer your people feel, the more they will give you—and the more you will actually be able to lead them.</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 Amy Edmondson, Harvard Business School — psychological safety in teams.</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KNOW YOUR PEOPLE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LEADERSHIP SEMINAR</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Know Your People: The Playbook</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Four habits to lead the human, not just the musician.</a:t>
            </a:r>
          </a:p>
        </p:txBody>
      </p:sp>
      <p:sp>
        <p:nvSpPr>
          <p:cNvPr id="10" name="TextBox 9"/>
          <p:cNvSpPr txBox="1"/>
          <p:nvPr/>
        </p:nvSpPr>
        <p:spPr>
          <a:xfrm>
            <a:off x="713232" y="2075688"/>
            <a:ext cx="5120640" cy="1280160"/>
          </a:xfrm>
          <a:prstGeom prst="rect">
            <a:avLst/>
          </a:prstGeom>
          <a:noFill/>
        </p:spPr>
        <p:txBody>
          <a:bodyPr wrap="square" lIns="0" rIns="0" tIns="0" bIns="0">
            <a:spAutoFit/>
          </a:bodyPr>
          <a:lstStyle/>
          <a:p>
            <a:pPr>
              <a:spcAft>
                <a:spcPts val="200"/>
              </a:spcAft>
            </a:pPr>
            <a:r>
              <a:rPr sz="2400" b="1" i="0">
                <a:solidFill>
                  <a:srgbClr val="B76E79"/>
                </a:solidFill>
                <a:latin typeface="Georgia"/>
              </a:rPr>
              <a:t>1</a:t>
            </a:r>
          </a:p>
          <a:p>
            <a:pPr>
              <a:spcAft>
                <a:spcPts val="400"/>
              </a:spcAft>
            </a:pPr>
            <a:r>
              <a:rPr sz="1500" b="1" i="0">
                <a:solidFill>
                  <a:srgbClr val="02275A"/>
                </a:solidFill>
                <a:latin typeface="Arial"/>
              </a:rPr>
              <a:t>Read the Room</a:t>
            </a:r>
          </a:p>
          <a:p>
            <a:pPr>
              <a:lnSpc>
                <a:spcPct val="130000"/>
              </a:lnSpc>
              <a:spcAft>
                <a:spcPts val="0"/>
              </a:spcAft>
            </a:pPr>
            <a:r>
              <a:rPr sz="1090" b="0" i="0">
                <a:solidFill>
                  <a:srgbClr val="4C5B72"/>
                </a:solidFill>
                <a:latin typeface="Arial"/>
              </a:rPr>
              <a:t>Learn each person's normal, and notice when it changes—in them and in yourself.</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4.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87552" y="1874519"/>
            <a:ext cx="8229600" cy="365760"/>
          </a:xfrm>
          <a:prstGeom prst="rect">
            <a:avLst/>
          </a:prstGeom>
          <a:noFill/>
        </p:spPr>
        <p:txBody>
          <a:bodyPr wrap="square" lIns="0" rIns="0" tIns="0" bIns="0">
            <a:spAutoFit/>
          </a:bodyPr>
          <a:lstStyle/>
          <a:p>
            <a:pPr>
              <a:spcAft>
                <a:spcPts val="0"/>
              </a:spcAft>
            </a:pPr>
            <a:r>
              <a:rPr sz="1000" b="1" i="0" spc="240">
                <a:solidFill>
                  <a:srgbClr val="B76E79"/>
                </a:solidFill>
                <a:latin typeface="Arial"/>
              </a:rPr>
              <a:t>YOUR CHARGE</a:t>
            </a:r>
          </a:p>
        </p:txBody>
      </p:sp>
      <p:sp>
        <p:nvSpPr>
          <p:cNvPr id="6" name="TextBox 5"/>
          <p:cNvSpPr txBox="1"/>
          <p:nvPr/>
        </p:nvSpPr>
        <p:spPr>
          <a:xfrm>
            <a:off x="914400" y="2286000"/>
            <a:ext cx="7498079" cy="1828800"/>
          </a:xfrm>
          <a:prstGeom prst="rect">
            <a:avLst/>
          </a:prstGeom>
          <a:noFill/>
        </p:spPr>
        <p:txBody>
          <a:bodyPr wrap="square" lIns="0" rIns="0" tIns="0" bIns="0">
            <a:spAutoFit/>
          </a:bodyPr>
          <a:lstStyle/>
          <a:p>
            <a:pPr>
              <a:lnSpc>
                <a:spcPct val="103000"/>
              </a:lnSpc>
              <a:spcAft>
                <a:spcPts val="0"/>
              </a:spcAft>
            </a:pPr>
            <a:r>
              <a:rPr sz="4000" b="1" i="0">
                <a:solidFill>
                  <a:srgbClr val="FFFFFF"/>
                </a:solidFill>
                <a:latin typeface="Georgia"/>
              </a:rPr>
              <a:t>Lead the
Whole Person.</a:t>
            </a:r>
          </a:p>
        </p:txBody>
      </p:sp>
      <p:sp>
        <p:nvSpPr>
          <p:cNvPr id="7" name="TextBox 6"/>
          <p:cNvSpPr txBox="1"/>
          <p:nvPr/>
        </p:nvSpPr>
        <p:spPr>
          <a:xfrm>
            <a:off x="987552" y="4206240"/>
            <a:ext cx="8412480" cy="1737360"/>
          </a:xfrm>
          <a:prstGeom prst="rect">
            <a:avLst/>
          </a:prstGeom>
          <a:noFill/>
        </p:spPr>
        <p:txBody>
          <a:bodyPr wrap="square" lIns="0" rIns="0" tIns="0" bIns="0">
            <a:spAutoFit/>
          </a:bodyPr>
          <a:lstStyle/>
          <a:p>
            <a:pPr>
              <a:lnSpc>
                <a:spcPct val="150000"/>
              </a:lnSpc>
              <a:spcAft>
                <a:spcPts val="0"/>
              </a:spcAft>
            </a:pPr>
            <a:r>
              <a:rPr sz="1400" b="0" i="0">
                <a:solidFill>
                  <a:srgbClr val="C9DAF0"/>
                </a:solidFill>
                <a:latin typeface="Arial"/>
              </a:rPr>
              <a:t>Band is emotional because it matters, and because we do it shoulder to shoulder for hundreds of hours. That closeness will test everyone—your members and you. So learn your people well enough to see when they're off, meet them where they are instead of where you wish they were, and adjust how you lead to serve who is actually in front of you. Know your own heart just as honestly, and when it is heavy, share the load. Take care of the people, and the people will take care of the show.</a:t>
            </a:r>
          </a:p>
        </p:txBody>
      </p:sp>
      <p:sp>
        <p:nvSpPr>
          <p:cNvPr id="8" name="TextBox 7"/>
          <p:cNvSpPr txBox="1"/>
          <p:nvPr/>
        </p:nvSpPr>
        <p:spPr>
          <a:xfrm>
            <a:off x="987552" y="5806440"/>
            <a:ext cx="6400800" cy="457200"/>
          </a:xfrm>
          <a:prstGeom prst="rect">
            <a:avLst/>
          </a:prstGeom>
          <a:noFill/>
        </p:spPr>
        <p:txBody>
          <a:bodyPr wrap="square" lIns="0" rIns="0" tIns="0" bIns="0">
            <a:spAutoFit/>
          </a:bodyPr>
          <a:lstStyle/>
          <a:p>
            <a:pPr>
              <a:spcAft>
                <a:spcPts val="0"/>
              </a:spcAft>
            </a:pPr>
            <a:r>
              <a:rPr sz="1500" b="0" i="1">
                <a:solidFill>
                  <a:srgbClr val="FFFFFF"/>
                </a:solidFill>
                <a:latin typeface="Georgia"/>
              </a:rPr>
              <a:t>Know Them. Know Yourself. — Lead With Heart.</a:t>
            </a:r>
          </a:p>
        </p:txBody>
      </p:sp>
      <p:sp>
        <p:nvSpPr>
          <p:cNvPr id="9" name="TextBox 8"/>
          <p:cNvSpPr txBox="1"/>
          <p:nvPr/>
        </p:nvSpPr>
        <p:spPr>
          <a:xfrm>
            <a:off x="7680960" y="5806440"/>
            <a:ext cx="3566160" cy="548640"/>
          </a:xfrm>
          <a:prstGeom prst="rect">
            <a:avLst/>
          </a:prstGeom>
          <a:noFill/>
        </p:spPr>
        <p:txBody>
          <a:bodyPr wrap="square" lIns="0" rIns="0" tIns="0" bIns="0">
            <a:spAutoFit/>
          </a:bodyPr>
          <a:lstStyle/>
          <a:p>
            <a:pPr algn="r">
              <a:lnSpc>
                <a:spcPct val="130000"/>
              </a:lnSpc>
              <a:spcAft>
                <a:spcPts val="0"/>
              </a:spcAft>
            </a:pPr>
            <a:r>
              <a:rPr sz="900" b="0" i="0">
                <a:solidFill>
                  <a:srgbClr val="C9DAF0"/>
                </a:solidFill>
                <a:latin typeface="Arial"/>
              </a:rPr>
              <a:t>Presented by Mr. Jae Brown, M.M.Ed
Heritage High School Bands</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KNOW YOUR PEOPLE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LEADERSHIP SEMINAR</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Icebreaker</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Empathy is not fixing, and it is not "at least…" It is climbing down into it with someone so they don't feel alone. That is the whole job of knowing your people.</a:t>
            </a:r>
          </a:p>
        </p:txBody>
      </p:sp>
      <p:sp>
        <p:nvSpPr>
          <p:cNvPr id="10" name="TextBox 9"/>
          <p:cNvSpPr txBox="1"/>
          <p:nvPr/>
        </p:nvSpPr>
        <p:spPr>
          <a:xfrm>
            <a:off x="713232" y="2395728"/>
            <a:ext cx="10762488" cy="1645920"/>
          </a:xfrm>
          <a:prstGeom prst="rect">
            <a:avLst/>
          </a:prstGeom>
          <a:noFill/>
        </p:spPr>
        <p:txBody>
          <a:bodyPr wrap="square" lIns="0" rIns="0" tIns="0" bIns="0">
            <a:spAutoFit/>
          </a:bodyPr>
          <a:lstStyle/>
          <a:p>
            <a:pPr algn="ctr">
              <a:spcAft>
                <a:spcPts val="800"/>
              </a:spcAft>
            </a:pPr>
            <a:r>
              <a:rPr sz="2000" b="0" i="0">
                <a:solidFill>
                  <a:srgbClr val="B76E79"/>
                </a:solidFill>
                <a:latin typeface="Arial"/>
              </a:rPr>
              <a:t>▶</a:t>
            </a:r>
          </a:p>
          <a:p>
            <a:pPr algn="ctr">
              <a:spcAft>
                <a:spcPts val="800"/>
              </a:spcAft>
            </a:pPr>
            <a:r>
              <a:rPr sz="2200" b="1" i="0">
                <a:solidFill>
                  <a:srgbClr val="0B1A31"/>
                </a:solidFill>
                <a:latin typeface="Georgia"/>
              </a:rPr>
              <a:t>Brené Brown on Empathy</a:t>
            </a:r>
          </a:p>
          <a:p>
            <a:pPr algn="ctr">
              <a:spcAft>
                <a:spcPts val="500"/>
              </a:spcAft>
            </a:pPr>
            <a:r>
              <a:rPr sz="1700" b="1" i="0">
                <a:solidFill>
                  <a:srgbClr val="004AAD"/>
                </a:solidFill>
                <a:latin typeface="Georgia"/>
              </a:rPr>
              <a:t>youtu.be/1Evwgu369Jw</a:t>
            </a:r>
          </a:p>
          <a:p>
            <a:pPr algn="ctr">
              <a:spcAft>
                <a:spcPts val="0"/>
              </a:spcAft>
            </a:pPr>
            <a:r>
              <a:rPr sz="950" b="1" i="0" spc="120">
                <a:solidFill>
                  <a:srgbClr val="B76E79"/>
                </a:solidFill>
                <a:latin typeface="Arial"/>
              </a:rPr>
              <a:t>WATCH · 2:53</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EEF4FA">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1097280"/>
            <a:ext cx="5486400" cy="365760"/>
          </a:xfrm>
          <a:prstGeom prst="rect">
            <a:avLst/>
          </a:prstGeom>
          <a:noFill/>
        </p:spPr>
        <p:txBody>
          <a:bodyPr wrap="square" lIns="0" rIns="0" tIns="0" bIns="0">
            <a:spAutoFit/>
          </a:bodyPr>
          <a:lstStyle/>
          <a:p>
            <a:pPr>
              <a:spcAft>
                <a:spcPts val="0"/>
              </a:spcAft>
            </a:pPr>
            <a:r>
              <a:rPr sz="1000" b="1" i="0" spc="220">
                <a:solidFill>
                  <a:srgbClr val="004AAD"/>
                </a:solidFill>
                <a:latin typeface="Arial"/>
              </a:rPr>
              <a:t>THE PREMISE</a:t>
            </a:r>
          </a:p>
        </p:txBody>
      </p:sp>
      <p:sp>
        <p:nvSpPr>
          <p:cNvPr id="7" name="TextBox 6"/>
          <p:cNvSpPr txBox="1"/>
          <p:nvPr/>
        </p:nvSpPr>
        <p:spPr>
          <a:xfrm>
            <a:off x="9692640" y="502920"/>
            <a:ext cx="1920240" cy="1645920"/>
          </a:xfrm>
          <a:prstGeom prst="rect">
            <a:avLst/>
          </a:prstGeom>
          <a:noFill/>
        </p:spPr>
        <p:txBody>
          <a:bodyPr wrap="square" lIns="0" rIns="0" tIns="0" bIns="0">
            <a:spAutoFit/>
          </a:bodyPr>
          <a:lstStyle/>
          <a:p>
            <a:pPr algn="r">
              <a:spcAft>
                <a:spcPts val="0"/>
              </a:spcAft>
            </a:pPr>
            <a:r>
              <a:rPr sz="10000" b="1" i="0">
                <a:solidFill>
                  <a:srgbClr val="C9DAF0"/>
                </a:solidFill>
                <a:latin typeface="Georgia"/>
              </a:rPr>
              <a:t>01</a:t>
            </a:r>
          </a:p>
        </p:txBody>
      </p:sp>
      <p:sp>
        <p:nvSpPr>
          <p:cNvPr id="8" name="TextBox 7"/>
          <p:cNvSpPr txBox="1"/>
          <p:nvPr/>
        </p:nvSpPr>
        <p:spPr>
          <a:xfrm>
            <a:off x="713232" y="1737360"/>
            <a:ext cx="9692640" cy="3291840"/>
          </a:xfrm>
          <a:prstGeom prst="rect">
            <a:avLst/>
          </a:prstGeom>
          <a:noFill/>
        </p:spPr>
        <p:txBody>
          <a:bodyPr wrap="square" lIns="0" rIns="0" tIns="0" bIns="0">
            <a:spAutoFit/>
          </a:bodyPr>
          <a:lstStyle/>
          <a:p>
            <a:pPr>
              <a:lnSpc>
                <a:spcPct val="142000"/>
              </a:lnSpc>
              <a:spcAft>
                <a:spcPts val="0"/>
              </a:spcAft>
            </a:pPr>
            <a:r>
              <a:rPr sz="1800" b="0" i="0">
                <a:solidFill>
                  <a:srgbClr val="0B1A31"/>
                </a:solidFill>
                <a:latin typeface="Georgia"/>
              </a:rPr>
              <a:t>Band is one of the most emotional things we do. We spend more hours together than almost anyone else in the building, chasing something hard, in front of crowds, under pressure. That closeness is our strength—and it means real feelings, hard days, and friction come with the territory. You do not lead instruments. You lead people, and people bring their whole selves to the field.</a:t>
            </a:r>
          </a:p>
        </p:txBody>
      </p:sp>
      <p:sp>
        <p:nvSpPr>
          <p:cNvPr id="9" name="TextBox 8"/>
          <p:cNvSpPr txBox="1"/>
          <p:nvPr/>
        </p:nvSpPr>
        <p:spPr>
          <a:xfrm>
            <a:off x="713232" y="5623560"/>
            <a:ext cx="8229600" cy="365760"/>
          </a:xfrm>
          <a:prstGeom prst="rect">
            <a:avLst/>
          </a:prstGeom>
          <a:noFill/>
        </p:spPr>
        <p:txBody>
          <a:bodyPr wrap="square" lIns="0" rIns="0" tIns="0" bIns="0">
            <a:spAutoFit/>
          </a:bodyPr>
          <a:lstStyle/>
          <a:p>
            <a:pPr>
              <a:spcAft>
                <a:spcPts val="0"/>
              </a:spcAft>
            </a:pPr>
            <a:r>
              <a:rPr sz="1050" b="1" i="0" spc="60">
                <a:solidFill>
                  <a:srgbClr val="004AAD"/>
                </a:solidFill>
                <a:latin typeface="Arial"/>
              </a:rPr>
              <a:t>LEAD THE PERSON, NOT JUST THE PLAYER.</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KNOW YOUR PEOPLE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LEADERSHIP SEMINAR</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Band Is an Emotional Activity</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Recognize it—don't pretend it away.</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We spend enormous time together—long rehearsals, early mornings, road trips, high-stakes performances. That much time and pressure creates real emotion.</a:t>
            </a:r>
          </a:p>
          <a:p>
            <a:pPr>
              <a:lnSpc>
                <a:spcPct val="125000"/>
              </a:lnSpc>
              <a:spcAft>
                <a:spcPts val="700"/>
              </a:spcAft>
            </a:pPr>
            <a:r>
              <a:rPr sz="1350" b="0" i="0">
                <a:solidFill>
                  <a:srgbClr val="02275A"/>
                </a:solidFill>
                <a:latin typeface="Arial"/>
              </a:rPr>
              <a:t>◆  People get tired, stressed, and irritated—with the work, and sometimes with each other. That is normal, not a sign the team is broken.</a:t>
            </a:r>
          </a:p>
          <a:p>
            <a:pPr>
              <a:lnSpc>
                <a:spcPct val="125000"/>
              </a:lnSpc>
              <a:spcAft>
                <a:spcPts val="700"/>
              </a:spcAft>
            </a:pPr>
            <a:r>
              <a:rPr sz="1350" b="0" i="0">
                <a:solidFill>
                  <a:srgbClr val="02275A"/>
                </a:solidFill>
                <a:latin typeface="Arial"/>
              </a:rPr>
              <a:t>◆  </a:t>
            </a:r>
            <a:r>
              <a:rPr b="1" sz="1350">
                <a:solidFill>
                  <a:srgbClr val="0B1A31"/>
                </a:solidFill>
                <a:latin typeface="Arial"/>
              </a:rPr>
              <a:t>"leave it at the door."</a:t>
            </a:r>
            <a:r>
              <a:rPr sz="1350">
                <a:solidFill>
                  <a:srgbClr val="02275A"/>
                </a:solidFill>
                <a:latin typeface="Arial"/>
              </a:rPr>
              <a:t>it at the door." It is a good goal, but it is not always the reality—and pretending otherwise only makes it worse.</a:t>
            </a:r>
          </a:p>
          <a:p>
            <a:pPr>
              <a:lnSpc>
                <a:spcPct val="125000"/>
              </a:lnSpc>
              <a:spcAft>
                <a:spcPts val="700"/>
              </a:spcAft>
            </a:pPr>
            <a:r>
              <a:rPr sz="1350" b="0" i="0">
                <a:solidFill>
                  <a:srgbClr val="02275A"/>
                </a:solidFill>
                <a:latin typeface="Arial"/>
              </a:rPr>
              <a:t>◆  Great leaders don't avoid the emotion in the room. They notice it, name it, and lead through it.</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4.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KNOW YOUR PEOPLE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LEADERSHIP SEMINAR</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Two Kinds of Awareness</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Read both—or you will lead half-blind.</a:t>
            </a:r>
          </a:p>
        </p:txBody>
      </p:sp>
      <p:sp>
        <p:nvSpPr>
          <p:cNvPr id="10" name="TextBox 9"/>
          <p:cNvSpPr txBox="1"/>
          <p:nvPr/>
        </p:nvSpPr>
        <p:spPr>
          <a:xfrm>
            <a:off x="713232" y="2075688"/>
            <a:ext cx="10762488" cy="1051560"/>
          </a:xfrm>
          <a:prstGeom prst="rect">
            <a:avLst/>
          </a:prstGeom>
          <a:noFill/>
        </p:spPr>
        <p:txBody>
          <a:bodyPr wrap="square" lIns="0" rIns="0" tIns="0" bIns="0">
            <a:spAutoFit/>
          </a:bodyPr>
          <a:lstStyle/>
          <a:p>
            <a:pPr>
              <a:lnSpc>
                <a:spcPct val="135000"/>
              </a:lnSpc>
              <a:spcAft>
                <a:spcPts val="0"/>
              </a:spcAft>
            </a:pPr>
            <a:r>
              <a:rPr sz="1300" b="0" i="0">
                <a:solidFill>
                  <a:srgbClr val="02275A"/>
                </a:solidFill>
                <a:latin typeface="Arial"/>
              </a:rPr>
              <a:t>Emotional intelligence starts with awareness of yourself and grows into awareness of others. Both, every day.</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KNOW YOUR PEOPLE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LEADERSHIP SEMINAR</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Lead With Emotional Intelligence</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leader's real skill isn't the horn—it's people.</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Self-awareness:</a:t>
            </a:r>
            <a:r>
              <a:rPr sz="1350">
                <a:solidFill>
                  <a:srgbClr val="02275A"/>
                </a:solidFill>
                <a:latin typeface="Arial"/>
              </a:rPr>
              <a:t> know what you are feeling, and how it is landing on others, in the moment.</a:t>
            </a:r>
          </a:p>
          <a:p>
            <a:pPr>
              <a:lnSpc>
                <a:spcPct val="125000"/>
              </a:lnSpc>
              <a:spcAft>
                <a:spcPts val="700"/>
              </a:spcAft>
            </a:pPr>
            <a:r>
              <a:rPr sz="1350" b="0" i="0">
                <a:solidFill>
                  <a:srgbClr val="02275A"/>
                </a:solidFill>
                <a:latin typeface="Arial"/>
              </a:rPr>
              <a:t>◆  </a:t>
            </a:r>
            <a:r>
              <a:rPr b="1" sz="1350">
                <a:solidFill>
                  <a:srgbClr val="0B1A31"/>
                </a:solidFill>
                <a:latin typeface="Arial"/>
              </a:rPr>
              <a:t>Self-management:</a:t>
            </a:r>
            <a:r>
              <a:rPr sz="1350">
                <a:solidFill>
                  <a:srgbClr val="02275A"/>
                </a:solidFill>
                <a:latin typeface="Arial"/>
              </a:rPr>
              <a:t> handle your own emotions so a bad morning doesn't become the whole section's bad morning.</a:t>
            </a:r>
          </a:p>
          <a:p>
            <a:pPr>
              <a:lnSpc>
                <a:spcPct val="125000"/>
              </a:lnSpc>
              <a:spcAft>
                <a:spcPts val="700"/>
              </a:spcAft>
            </a:pPr>
            <a:r>
              <a:rPr sz="1350" b="0" i="0">
                <a:solidFill>
                  <a:srgbClr val="02275A"/>
                </a:solidFill>
                <a:latin typeface="Arial"/>
              </a:rPr>
              <a:t>◆  </a:t>
            </a:r>
            <a:r>
              <a:rPr b="1" sz="1350">
                <a:solidFill>
                  <a:srgbClr val="0B1A31"/>
                </a:solidFill>
                <a:latin typeface="Arial"/>
              </a:rPr>
              <a:t>Social awareness (empathy):</a:t>
            </a:r>
            <a:r>
              <a:rPr sz="1350">
                <a:solidFill>
                  <a:srgbClr val="02275A"/>
                </a:solidFill>
                <a:latin typeface="Arial"/>
              </a:rPr>
              <a:t> read the room and the person—what are they actually feeling right now?</a:t>
            </a:r>
          </a:p>
          <a:p>
            <a:pPr>
              <a:lnSpc>
                <a:spcPct val="125000"/>
              </a:lnSpc>
              <a:spcAft>
                <a:spcPts val="700"/>
              </a:spcAft>
            </a:pPr>
            <a:r>
              <a:rPr sz="1350" b="0" i="0">
                <a:solidFill>
                  <a:srgbClr val="02275A"/>
                </a:solidFill>
                <a:latin typeface="Arial"/>
              </a:rPr>
              <a:t>◆  </a:t>
            </a:r>
            <a:r>
              <a:rPr b="1" sz="1350">
                <a:solidFill>
                  <a:srgbClr val="0B1A31"/>
                </a:solidFill>
                <a:latin typeface="Arial"/>
              </a:rPr>
              <a:t>Relationship management:</a:t>
            </a:r>
            <a:r>
              <a:rPr sz="1350">
                <a:solidFill>
                  <a:srgbClr val="02275A"/>
                </a:solidFill>
                <a:latin typeface="Arial"/>
              </a:rPr>
              <a:t> use all of the above to connect, defuse, and move people forward together.</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 Daniel Goleman, Emotional Intelligence and Primal Leadership — the four EI domains.</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KNOW YOUR PEOPLE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LEADERSHIP SEMINAR</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Read Your People</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You can't help what you don't notice.</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normal</a:t>
            </a:r>
            <a:r>
              <a:rPr sz="1350">
                <a:solidFill>
                  <a:srgbClr val="02275A"/>
                </a:solidFill>
                <a:latin typeface="Arial"/>
              </a:rPr>
              <a:t>each member's normal—their usual energy, tone, and habits. Then you can spot when something changes.</a:t>
            </a:r>
          </a:p>
          <a:p>
            <a:pPr>
              <a:lnSpc>
                <a:spcPct val="125000"/>
              </a:lnSpc>
              <a:spcAft>
                <a:spcPts val="700"/>
              </a:spcAft>
            </a:pPr>
            <a:r>
              <a:rPr sz="1350" b="0" i="0">
                <a:solidFill>
                  <a:srgbClr val="02275A"/>
                </a:solidFill>
                <a:latin typeface="Arial"/>
              </a:rPr>
              <a:t>◆  Watch for the signs: pulling away, a short temper, going quiet, slipping attendance, a drop in effort from someone who usually gives it.</a:t>
            </a:r>
          </a:p>
          <a:p>
            <a:pPr>
              <a:lnSpc>
                <a:spcPct val="125000"/>
              </a:lnSpc>
              <a:spcAft>
                <a:spcPts val="700"/>
              </a:spcAft>
            </a:pPr>
            <a:r>
              <a:rPr sz="1350" b="0" i="0">
                <a:solidFill>
                  <a:srgbClr val="02275A"/>
                </a:solidFill>
                <a:latin typeface="Arial"/>
              </a:rPr>
              <a:t>◆  </a:t>
            </a:r>
            <a:r>
              <a:rPr b="1" sz="1350">
                <a:solidFill>
                  <a:srgbClr val="0B1A31"/>
                </a:solidFill>
                <a:latin typeface="Arial"/>
              </a:rPr>
              <a:t>outside the room</a:t>
            </a:r>
            <a:r>
              <a:rPr sz="1350">
                <a:solidFill>
                  <a:srgbClr val="02275A"/>
                </a:solidFill>
                <a:latin typeface="Arial"/>
              </a:rPr>
              <a:t>en outside the room—classes, money, home, health, sleep. Look past the behavior to the person.</a:t>
            </a:r>
          </a:p>
          <a:p>
            <a:pPr>
              <a:lnSpc>
                <a:spcPct val="125000"/>
              </a:lnSpc>
              <a:spcAft>
                <a:spcPts val="700"/>
              </a:spcAft>
            </a:pPr>
            <a:r>
              <a:rPr sz="1350" b="0" i="0">
                <a:solidFill>
                  <a:srgbClr val="02275A"/>
                </a:solidFill>
                <a:latin typeface="Arial"/>
              </a:rPr>
              <a:t>◆  When you notice, don't diagnose from a distance. Get closer, and ask.</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KNOW YOUR PEOPLE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LEADERSHIP SEMINAR</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Meet Them Where They Are</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Same standard. A different approach, when it's needed.</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Not everyone shows up the same every day—and pretending they do costs you the person.</a:t>
            </a:r>
          </a:p>
          <a:p>
            <a:pPr>
              <a:lnSpc>
                <a:spcPct val="125000"/>
              </a:lnSpc>
              <a:spcAft>
                <a:spcPts val="700"/>
              </a:spcAft>
            </a:pPr>
            <a:r>
              <a:rPr sz="1350" b="0" i="0">
                <a:solidFill>
                  <a:srgbClr val="02275A"/>
                </a:solidFill>
                <a:latin typeface="Arial"/>
              </a:rPr>
              <a:t>◆  </a:t>
            </a:r>
            <a:r>
              <a:rPr b="1" sz="1350">
                <a:solidFill>
                  <a:srgbClr val="0B1A31"/>
                </a:solidFill>
                <a:latin typeface="Arial"/>
              </a:rPr>
              <a:t>not</a:t>
            </a:r>
            <a:r>
              <a:rPr sz="1350">
                <a:solidFill>
                  <a:srgbClr val="02275A"/>
                </a:solidFill>
                <a:latin typeface="Arial"/>
              </a:rPr>
              <a:t>ting people where they are is not lowering the bar. It is choosing the approach that actually gets them there today.</a:t>
            </a:r>
          </a:p>
          <a:p>
            <a:pPr>
              <a:lnSpc>
                <a:spcPct val="125000"/>
              </a:lnSpc>
              <a:spcAft>
                <a:spcPts val="700"/>
              </a:spcAft>
            </a:pPr>
            <a:r>
              <a:rPr sz="1350" b="0" i="0">
                <a:solidFill>
                  <a:srgbClr val="02275A"/>
                </a:solidFill>
                <a:latin typeface="Arial"/>
              </a:rPr>
              <a:t>◆  Sometimes that's a harder push; sometimes it's a quieter word, a short break, or "let's talk after." Read which one the moment needs.</a:t>
            </a:r>
          </a:p>
          <a:p>
            <a:pPr>
              <a:lnSpc>
                <a:spcPct val="125000"/>
              </a:lnSpc>
              <a:spcAft>
                <a:spcPts val="700"/>
              </a:spcAft>
            </a:pPr>
            <a:r>
              <a:rPr sz="1350" b="0" i="0">
                <a:solidFill>
                  <a:srgbClr val="02275A"/>
                </a:solidFill>
                <a:latin typeface="Arial"/>
              </a:rPr>
              <a:t>◆  </a:t>
            </a:r>
            <a:r>
              <a:rPr b="1" sz="1350">
                <a:solidFill>
                  <a:srgbClr val="0B1A31"/>
                </a:solidFill>
                <a:latin typeface="Arial"/>
              </a:rPr>
              <a:t>both at once</a:t>
            </a:r>
            <a:r>
              <a:rPr sz="1350">
                <a:solidFill>
                  <a:srgbClr val="02275A"/>
                </a:solidFill>
                <a:latin typeface="Arial"/>
              </a:rPr>
              <a:t>nd high standards are not opposites. The best leaders hold both at once.</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4.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KNOW YOUR PEOPLE</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LEADERSHIP SEMINAR</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Adjust Your Style</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No single style fits every person or every moment.</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Situational Leadership</a:t>
            </a:r>
            <a:r>
              <a:rPr sz="1350">
                <a:solidFill>
                  <a:srgbClr val="02275A"/>
                </a:solidFill>
                <a:latin typeface="Arial"/>
              </a:rPr>
              <a:t> Situational Leadership: the best leaders change their approach based on the person and the task in front of them.</a:t>
            </a:r>
          </a:p>
          <a:p>
            <a:pPr>
              <a:lnSpc>
                <a:spcPct val="125000"/>
              </a:lnSpc>
              <a:spcAft>
                <a:spcPts val="700"/>
              </a:spcAft>
            </a:pPr>
            <a:r>
              <a:rPr sz="1350" b="0" i="0">
                <a:solidFill>
                  <a:srgbClr val="02275A"/>
                </a:solidFill>
                <a:latin typeface="Arial"/>
              </a:rPr>
              <a:t>◆  </a:t>
            </a:r>
            <a:r>
              <a:rPr b="1" sz="1350">
                <a:solidFill>
                  <a:srgbClr val="0B1A31"/>
                </a:solidFill>
                <a:latin typeface="Arial"/>
              </a:rPr>
              <a:t>direction</a:t>
            </a:r>
            <a:r>
              <a:rPr sz="1350">
                <a:solidFill>
                  <a:srgbClr val="02275A"/>
                </a:solidFill>
                <a:latin typeface="Arial"/>
              </a:rPr>
              <a:t>ers need clear direction; some need coaching; some need support and encouragement; some just need you to delegate and trust them.</a:t>
            </a:r>
          </a:p>
          <a:p>
            <a:pPr>
              <a:lnSpc>
                <a:spcPct val="125000"/>
              </a:lnSpc>
              <a:spcAft>
                <a:spcPts val="700"/>
              </a:spcAft>
            </a:pPr>
            <a:r>
              <a:rPr sz="1350" b="0" i="0">
                <a:solidFill>
                  <a:srgbClr val="02275A"/>
                </a:solidFill>
                <a:latin typeface="Arial"/>
              </a:rPr>
              <a:t>◆  Match the style to where the person actually is—in skill and in headspace—not to how you happen to like leading.</a:t>
            </a:r>
          </a:p>
          <a:p>
            <a:pPr>
              <a:lnSpc>
                <a:spcPct val="125000"/>
              </a:lnSpc>
              <a:spcAft>
                <a:spcPts val="700"/>
              </a:spcAft>
            </a:pPr>
            <a:r>
              <a:rPr sz="1350" b="0" i="0">
                <a:solidFill>
                  <a:srgbClr val="02275A"/>
                </a:solidFill>
                <a:latin typeface="Arial"/>
              </a:rPr>
              <a:t>◆  A rigid, one-size leader loses the people who needed something different. Flexibility is a skill, not a weakness.</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 Paul Hersey and Ken Blanchard — the Situational Leadership model (direct, coach, support, delegate).</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