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Leading Under Pressure</a:t>
            </a:r>
          </a:p>
          <a:p/>
          <a:p>
            <a:r>
              <a:t>SAY: "Something is going to go wrong at camp. That's not pessimism, that's a schedule. Today is about who you are in that moment."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SLOW IS SMOOTH, SMOOTH IS FAST</a:t>
            </a:r>
          </a:p>
          <a:p/>
          <a:p>
            <a:r>
              <a:t>Say the title slowly — the delivery is the lesson.</a:t>
            </a:r>
          </a:p>
          <a:p/>
          <a:p>
            <a:r>
              <a:t>TRIAGE: "Name the one thing that matters most right now and do that first."</a:t>
            </a:r>
          </a:p>
          <a:p/>
          <a:p>
            <a:r>
              <a:t>PRACTICAL: "Slow your voice and your movements. A calm tempo from you slows the whole room."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YOUR CALM IS CONTAGIOUS</a:t>
            </a:r>
          </a:p>
          <a:p/>
          <a:p>
            <a:r>
              <a:t>Emotional contagion — the group syncs to the person in charge.</a:t>
            </a:r>
          </a:p>
          <a:p/>
          <a:p>
            <a:r>
              <a:t>"Panic spreads. Poise spreads. Whichever one you show, you're handing it to everybody watching."</a:t>
            </a:r>
          </a:p>
          <a:p/>
          <a:p>
            <a:r>
              <a:t>PERMISSION: "You don't have to FEEL calm to project calm. Project it anyway — you'll often talk yourself into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AFTER THE MOMENT</a:t>
            </a:r>
          </a:p>
          <a:p/>
          <a:p>
            <a:r>
              <a:t>The recovery half, which most people skip.</a:t>
            </a:r>
          </a:p>
          <a:p/>
          <a:p>
            <a:r>
              <a:t>"Don't drag the last mistake into the next set. The group takes its cue from whether you let it go."</a:t>
            </a:r>
          </a:p>
          <a:p/>
          <a:p>
            <a:r>
              <a:t>"Debrief, don't dwell."</a:t>
            </a:r>
          </a:p>
          <a:p/>
          <a:p>
            <a:r>
              <a:t>AND: "Name the poise you saw out loud. Praising it trains them to reach for it again."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THE PRESSURE PLAYBOOK</a:t>
            </a:r>
          </a:p>
          <a:p/>
          <a:p>
            <a:r>
              <a:t>Four, in order: Breathe, Prioritize, Decide, Project.</a:t>
            </a:r>
          </a:p>
          <a:p/>
          <a:p>
            <a:r>
              <a:t>Make them repeat the four back. This is the slide they need at 2 p.m. on a hot Thursday.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CLOSE: Steady Under Fire.</a:t>
            </a:r>
          </a:p>
          <a:p/>
          <a:p>
            <a:r>
              <a:t>"Grace under fire is not something you're born with. It's something you train."</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42, Rickey Recruits Robinson (1:20)</a:t>
            </a:r>
          </a:p>
          <a:p/>
          <a:p>
            <a:r>
              <a:t>SET UP: "Branch Rickey tells Jackie Robinson exactly what's coming, and then asks him for something harder than fighting back."</a:t>
            </a:r>
          </a:p>
          <a:p/>
          <a:p>
            <a:r>
              <a:t>Play it.</a:t>
            </a:r>
          </a:p>
          <a:p/>
          <a:p>
            <a:r>
              <a:t>AFTER: "He asked for a man with the guts NOT to fight back. That's composure under the worst pressure any athlete ever faced."</a:t>
            </a:r>
          </a:p>
          <a:p/>
          <a:p>
            <a:r>
              <a:t>PERSONAL NOTE (Dr. Jones): you staffed the Jackie Robinson organization for years. Say so — it makes the clip land differently coming from you.</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LINE: "Pressure does not build character. It reveals it."</a:t>
            </a:r>
          </a:p>
          <a:p/>
          <a:p>
            <a:r>
              <a:t>Then: "What they read in your face becomes what the whole group feels next."</a:t>
            </a:r>
          </a:p>
          <a:p/>
          <a:p>
            <a:r>
              <a:t>Takeaway: "Pressure reveals the leader."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WHAT PRESSURE DOES TO YOU</a:t>
            </a:r>
          </a:p>
          <a:p/>
          <a:p>
            <a:r>
              <a:t>Teach the physiology plainly — adrenaline, racing heart, tunnel vision.</a:t>
            </a:r>
          </a:p>
          <a:p/>
          <a:p>
            <a:r>
              <a:t>NAME IT: Goleman's amygdala hijack — the emotional brain seizes control before the thinking brain catches up.</a:t>
            </a:r>
          </a:p>
          <a:p/>
          <a:p>
            <a:r>
              <a:t>THE REFRAME: "You can't switch it off. You can manage it. That skill is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USE THE PRESSURE</a:t>
            </a:r>
          </a:p>
          <a:p/>
          <a:p>
            <a:r>
              <a:t>Yerkes-Dodson, the inverted U. Draw it in the air with your hand — flat, peak, collapse.</a:t>
            </a:r>
          </a:p>
          <a:p/>
          <a:p>
            <a:r>
              <a:t>"Too little pressure and you go flat. Too much and you fall apart. The peak is in the middle."</a:t>
            </a:r>
          </a:p>
          <a:p/>
          <a:p>
            <a:r>
              <a:t>COUNTERINTUITIVE POINT: "Pressure isn't the enemy. Bored and careless loses games too."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CONTROL THE BODY FIRST</a:t>
            </a:r>
          </a:p>
          <a:p/>
          <a:p>
            <a:r>
              <a:t>DO THIS ONE LIVE. Don't just describe box breathing — run it.</a:t>
            </a:r>
          </a:p>
          <a:p/>
          <a:p>
            <a:r>
              <a:t>"Everybody with me. In for four. Hold four. Out four. Hold four." Do two rounds with the whole room.</a:t>
            </a:r>
          </a:p>
          <a:p/>
          <a:p>
            <a:r>
              <a:t>Then: "That's the tool soldiers and first responders train. The long exhale is the switch."</a:t>
            </a:r>
          </a:p>
          <a:p/>
          <a:p>
            <a:r>
              <a:t>RULE: "Do it before you speak or decide."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THREAT OR CHALLENGE?</a:t>
            </a:r>
          </a:p>
          <a:p/>
          <a:p>
            <a:r>
              <a:t>"Your body reacts to how you label the moment."</a:t>
            </a:r>
          </a:p>
          <a:p/>
          <a:p>
            <a:r>
              <a:t>THE USABLE BIT: "That pounding heart before a big moment is fuel, not fear."</a:t>
            </a:r>
          </a:p>
          <a:p/>
          <a:p>
            <a:r>
              <a:t>GIVE THEM THE PHRASE: "Tell yourself and your people 'this is our moment' — not 'this is going wrong.'"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YOU FALL TO THE LEVEL OF YOUR TRAINING</a:t>
            </a:r>
          </a:p>
          <a:p/>
          <a:p>
            <a:r>
              <a:t>"You don't rise to the occasion. You sink to your preparation."</a:t>
            </a:r>
          </a:p>
          <a:p/>
          <a:p>
            <a:r>
              <a:t>WHY WE DRILL: "Rehearse the hard moments on purpose — the tempo change, the rain call, the confrontation. This is why we drill a thing until it's boring."</a:t>
            </a:r>
          </a:p>
          <a:p/>
          <a:p>
            <a:r>
              <a:t>LAND: "Confidence under pressure isn't a feeling. It's evidence you've been here before."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DECIDE, THEN MOVE</a:t>
            </a:r>
          </a:p>
          <a:p/>
          <a:p>
            <a:r>
              <a:t>Boyd's OODA loop: Observe, Orient, Decide, Act — then run it again.</a:t>
            </a:r>
          </a:p>
          <a:p/>
          <a:p>
            <a:r>
              <a:t>THE HARD TRUTH: "You'll rarely have all the information. A good decision now beats a perfect one too late."</a:t>
            </a:r>
          </a:p>
          <a:p/>
          <a:p>
            <a:r>
              <a:t>"Frozen is the worst option on the field."</a:t>
            </a:r>
          </a:p>
          <a:p/>
          <a:p>
            <a:r>
              <a:t>AND: "Once you decide, commit. A team can follow a clear call. It can't follow a leader who keeps flinching."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Leading Under Pressure</a:t>
            </a:r>
          </a:p>
          <a:p>
            <a:pPr>
              <a:spcAft>
                <a:spcPts val="0"/>
              </a:spcAft>
            </a:pPr>
            <a:r>
              <a:rPr sz="1700" b="0" i="1">
                <a:solidFill>
                  <a:srgbClr val="C9DAF0"/>
                </a:solidFill>
                <a:latin typeface="Arial"/>
              </a:rPr>
              <a:t>"Composed. Decisive. Steady."</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All Leaders,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Slow Is Smooth, Smooth Is Fast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it speeds up, you slow down.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Deliberate beats frantic</a:t>
            </a:r>
            <a:r>
              <a:rPr sz="1350">
                <a:solidFill>
                  <a:srgbClr val="02275A"/>
                </a:solidFill>
                <a:latin typeface="Arial"/>
              </a:rPr>
              <a:t>ure is to rush—and rushing is how mistakes stack up. Deliberate beats frantic, every time.</a:t>
            </a:r>
          </a:p>
          <a:p>
            <a:pPr>
              <a:lnSpc>
                <a:spcPct val="125000"/>
              </a:lnSpc>
              <a:spcAft>
                <a:spcPts val="700"/>
              </a:spcAft>
            </a:pPr>
            <a:r>
              <a:rPr sz="1350" b="0" i="0">
                <a:solidFill>
                  <a:srgbClr val="02275A"/>
                </a:solidFill>
                <a:latin typeface="Arial"/>
              </a:rPr>
              <a:t>◆  </a:t>
            </a:r>
            <a:r>
              <a:rPr b="1" sz="1350">
                <a:solidFill>
                  <a:srgbClr val="0B1A31"/>
                </a:solidFill>
                <a:latin typeface="Arial"/>
              </a:rPr>
              <a:t>Triage.</a:t>
            </a:r>
            <a:r>
              <a:rPr sz="1350">
                <a:solidFill>
                  <a:srgbClr val="02275A"/>
                </a:solidFill>
                <a:latin typeface="Arial"/>
              </a:rPr>
              <a:t> Name the one thing that matters most right now and do that first. You cannot fix everything at once.</a:t>
            </a:r>
          </a:p>
          <a:p>
            <a:pPr>
              <a:lnSpc>
                <a:spcPct val="125000"/>
              </a:lnSpc>
              <a:spcAft>
                <a:spcPts val="700"/>
              </a:spcAft>
            </a:pPr>
            <a:r>
              <a:rPr sz="1350" b="0" i="0">
                <a:solidFill>
                  <a:srgbClr val="02275A"/>
                </a:solidFill>
                <a:latin typeface="Arial"/>
              </a:rPr>
              <a:t>◆  </a:t>
            </a:r>
            <a:r>
              <a:rPr b="1" sz="1350">
                <a:solidFill>
                  <a:srgbClr val="0B1A31"/>
                </a:solidFill>
                <a:latin typeface="Arial"/>
              </a:rPr>
              <a:t>slows the whole room</a:t>
            </a:r>
            <a:r>
              <a:rPr sz="1350">
                <a:solidFill>
                  <a:srgbClr val="02275A"/>
                </a:solidFill>
                <a:latin typeface="Arial"/>
              </a:rPr>
              <a:t>your movements. A calm tempo from the leader slows the whole room to a pace it can handle.</a:t>
            </a:r>
          </a:p>
          <a:p>
            <a:pPr>
              <a:lnSpc>
                <a:spcPct val="125000"/>
              </a:lnSpc>
              <a:spcAft>
                <a:spcPts val="700"/>
              </a:spcAft>
            </a:pPr>
            <a:r>
              <a:rPr sz="1350" b="0" i="0">
                <a:solidFill>
                  <a:srgbClr val="02275A"/>
                </a:solidFill>
                <a:latin typeface="Arial"/>
              </a:rPr>
              <a:t>◆  </a:t>
            </a:r>
            <a:r>
              <a:rPr b="1" sz="1350">
                <a:solidFill>
                  <a:srgbClr val="0B1A31"/>
                </a:solidFill>
                <a:latin typeface="Arial"/>
              </a:rPr>
              <a:t>Take the extra half-second</a:t>
            </a:r>
            <a:r>
              <a:rPr sz="1350">
                <a:solidFill>
                  <a:srgbClr val="02275A"/>
                </a:solidFill>
                <a:latin typeface="Arial"/>
              </a:rPr>
              <a:t> faster than fast reps done twice. Take the extra half-second and get it right.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Your Calm Is Contagious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group catches whatever the leader is feeling.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emotional contagion</a:t>
            </a:r>
            <a:r>
              <a:rPr sz="1350">
                <a:solidFill>
                  <a:srgbClr val="02275A"/>
                </a:solidFill>
                <a:latin typeface="Arial"/>
              </a:rPr>
              <a:t>searchers call it emotional contagion—a group unconsciously syncs to the mood of the person in charge.</a:t>
            </a:r>
          </a:p>
          <a:p>
            <a:pPr>
              <a:lnSpc>
                <a:spcPct val="125000"/>
              </a:lnSpc>
              <a:spcAft>
                <a:spcPts val="700"/>
              </a:spcAft>
            </a:pPr>
            <a:r>
              <a:rPr sz="1350" b="0" i="0">
                <a:solidFill>
                  <a:srgbClr val="02275A"/>
                </a:solidFill>
                <a:latin typeface="Arial"/>
              </a:rPr>
              <a:t>◆  </a:t>
            </a:r>
            <a:r>
              <a:rPr b="1" sz="1350">
                <a:solidFill>
                  <a:srgbClr val="0B1A31"/>
                </a:solidFill>
                <a:latin typeface="Arial"/>
              </a:rPr>
              <a:t>Panic spreads. Poise spreads.</a:t>
            </a:r>
            <a:r>
              <a:rPr sz="1350">
                <a:solidFill>
                  <a:srgbClr val="02275A"/>
                </a:solidFill>
                <a:latin typeface="Arial"/>
              </a:rPr>
              <a:t> Whichever one you show, you are handing it to everyone watching you.</a:t>
            </a:r>
          </a:p>
          <a:p>
            <a:pPr>
              <a:lnSpc>
                <a:spcPct val="125000"/>
              </a:lnSpc>
              <a:spcAft>
                <a:spcPts val="700"/>
              </a:spcAft>
            </a:pPr>
            <a:r>
              <a:rPr sz="1350" b="0" i="0">
                <a:solidFill>
                  <a:srgbClr val="02275A"/>
                </a:solidFill>
                <a:latin typeface="Arial"/>
              </a:rPr>
              <a:t>◆  </a:t>
            </a:r>
            <a:r>
              <a:rPr b="1" sz="1350">
                <a:solidFill>
                  <a:srgbClr val="0B1A31"/>
                </a:solidFill>
                <a:latin typeface="Arial"/>
              </a:rPr>
              <a:t>face, voice, and posture</a:t>
            </a:r>
            <a:r>
              <a:rPr sz="1350">
                <a:solidFill>
                  <a:srgbClr val="02275A"/>
                </a:solidFill>
                <a:latin typeface="Arial"/>
              </a:rPr>
              <a:t> people read your face, voice, and posture before they hear a single word. Manage those first.</a:t>
            </a:r>
          </a:p>
          <a:p>
            <a:pPr>
              <a:lnSpc>
                <a:spcPct val="125000"/>
              </a:lnSpc>
              <a:spcAft>
                <a:spcPts val="700"/>
              </a:spcAft>
            </a:pPr>
            <a:r>
              <a:rPr sz="1350" b="0" i="0">
                <a:solidFill>
                  <a:srgbClr val="02275A"/>
                </a:solidFill>
                <a:latin typeface="Arial"/>
              </a:rPr>
              <a:t>◆  </a:t>
            </a:r>
            <a:r>
              <a:rPr b="1" sz="1350">
                <a:solidFill>
                  <a:srgbClr val="0B1A31"/>
                </a:solidFill>
                <a:latin typeface="Arial"/>
              </a:rPr>
              <a:t>project</a:t>
            </a:r>
            <a:r>
              <a:rPr sz="1350">
                <a:solidFill>
                  <a:srgbClr val="02275A"/>
                </a:solidFill>
                <a:latin typeface="Arial"/>
              </a:rPr>
              <a:t>not have to feel calm to project calm. Project it anyway—and you will often talk yourself into it.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Sigal Barsade, "The Ripple Effect" — emotional contagion in groups.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After the Moment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How you recover matters as much as how you respond.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reset</a:t>
            </a:r>
            <a:r>
              <a:rPr sz="1350">
                <a:solidFill>
                  <a:srgbClr val="02275A"/>
                </a:solidFill>
                <a:latin typeface="Arial"/>
              </a:rPr>
              <a:t>it is over, reset. Do not drag the last mistake into the next set—the group takes its cue from whether you let it go.</a:t>
            </a:r>
          </a:p>
          <a:p>
            <a:pPr>
              <a:lnSpc>
                <a:spcPct val="125000"/>
              </a:lnSpc>
              <a:spcAft>
                <a:spcPts val="700"/>
              </a:spcAft>
            </a:pPr>
            <a:r>
              <a:rPr sz="1350" b="0" i="0">
                <a:solidFill>
                  <a:srgbClr val="02275A"/>
                </a:solidFill>
                <a:latin typeface="Arial"/>
              </a:rPr>
              <a:t>◆  </a:t>
            </a:r>
            <a:r>
              <a:rPr b="1" sz="1350">
                <a:solidFill>
                  <a:srgbClr val="0B1A31"/>
                </a:solidFill>
                <a:latin typeface="Arial"/>
              </a:rPr>
              <a:t>Debrief, don't dwell.</a:t>
            </a:r>
            <a:r>
              <a:rPr sz="1350">
                <a:solidFill>
                  <a:srgbClr val="02275A"/>
                </a:solidFill>
                <a:latin typeface="Arial"/>
              </a:rPr>
              <a:t> What worked, what didn't, what we change next time—then close the book.</a:t>
            </a:r>
          </a:p>
          <a:p>
            <a:pPr>
              <a:lnSpc>
                <a:spcPct val="125000"/>
              </a:lnSpc>
              <a:spcAft>
                <a:spcPts val="700"/>
              </a:spcAft>
            </a:pPr>
            <a:r>
              <a:rPr sz="1350" b="0" i="0">
                <a:solidFill>
                  <a:srgbClr val="02275A"/>
                </a:solidFill>
                <a:latin typeface="Arial"/>
              </a:rPr>
              <a:t>◆  </a:t>
            </a:r>
            <a:r>
              <a:rPr b="1" sz="1350">
                <a:solidFill>
                  <a:srgbClr val="0B1A31"/>
                </a:solidFill>
                <a:latin typeface="Arial"/>
              </a:rPr>
              <a:t>trains the team</a:t>
            </a:r>
            <a:r>
              <a:rPr sz="1350">
                <a:solidFill>
                  <a:srgbClr val="02275A"/>
                </a:solidFill>
                <a:latin typeface="Arial"/>
              </a:rPr>
              <a:t>you saw out loud. Praising it trains the team to reach for it again.</a:t>
            </a:r>
          </a:p>
          <a:p>
            <a:pPr>
              <a:lnSpc>
                <a:spcPct val="125000"/>
              </a:lnSpc>
              <a:spcAft>
                <a:spcPts val="700"/>
              </a:spcAft>
            </a:pPr>
            <a:r>
              <a:rPr sz="1350" b="0" i="0">
                <a:solidFill>
                  <a:srgbClr val="02275A"/>
                </a:solidFill>
                <a:latin typeface="Arial"/>
              </a:rPr>
              <a:t>◆  </a:t>
            </a:r>
            <a:r>
              <a:rPr b="1" sz="1350">
                <a:solidFill>
                  <a:srgbClr val="0B1A31"/>
                </a:solidFill>
                <a:latin typeface="Arial"/>
              </a:rPr>
              <a:t>learn from pressure</a:t>
            </a:r>
            <a:r>
              <a:rPr sz="1350">
                <a:solidFill>
                  <a:srgbClr val="02275A"/>
                </a:solidFill>
                <a:latin typeface="Arial"/>
              </a:rPr>
              <a:t>t are the ones who learn from pressure instead of being worn down by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Pressure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it counts, run these four—in order.</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Breathe</a:t>
            </a:r>
          </a:p>
          <a:p>
            <a:pPr>
              <a:lnSpc>
                <a:spcPct val="130000"/>
              </a:lnSpc>
              <a:spcAft>
                <a:spcPts val="0"/>
              </a:spcAft>
            </a:pPr>
            <a:r>
              <a:rPr sz="1090" b="0" i="0">
                <a:solidFill>
                  <a:srgbClr val="4C5B72"/>
                </a:solidFill>
                <a:latin typeface="Arial"/>
              </a:rPr>
              <a:t>Steady the body first. One slow, controlled exhale before you speak or decide.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Steady Under
Fire.</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Pressure is coming—the dropped tempo, the hostile crowd, the member who breaks down, the call only you can make. You cannot stop the moment from arriving, but you decide who shows up to meet it. Breathe before you react. Read the pressure as a challenge, not a threat. Trust the reps you have put in. Make the call, and commit. And remember that every eye is reading your calm, so give them a steady one. Grace under fire is not something you are born with—it is something you train.</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Before Jackie Robinson broke baseball's color line, Branch Rickey warned him he would face vicious abuse—and asked for something harder than swinging back: the discipline not to. Under pressure, the toughest thing to command is your own response.</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42 — Rickey Recruits Robinson</a:t>
            </a:r>
          </a:p>
          <a:p>
            <a:pPr algn="ctr">
              <a:spcAft>
                <a:spcPts val="500"/>
              </a:spcAft>
            </a:pPr>
            <a:r>
              <a:rPr sz="1700" b="1" i="0">
                <a:solidFill>
                  <a:srgbClr val="004AAD"/>
                </a:solidFill>
                <a:latin typeface="Georgia"/>
              </a:rPr>
              <a:t>youtu.be/nmxKEUXlO8s</a:t>
            </a:r>
          </a:p>
          <a:p>
            <a:pPr algn="ctr">
              <a:spcAft>
                <a:spcPts val="0"/>
              </a:spcAft>
            </a:pPr>
            <a:r>
              <a:rPr sz="950" b="1" i="0" spc="120">
                <a:solidFill>
                  <a:srgbClr val="B76E79"/>
                </a:solidFill>
                <a:latin typeface="Arial"/>
              </a:rPr>
              <a:t>WATCH · 1:20</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Pressure does not build character—it reveals it. When the tempo drops, the weather turns, or a member breaks down, every eye turns to the leader. What they read in your face and hear in your voice becomes what the whole group feels next. You cannot always control the moment, but you always control how you meet it.</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PRESSURE REVEALS THE LEADER.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Pressure Does to You</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your body's stress response—so it doesn't run you.</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fight-or-flight</a:t>
            </a:r>
            <a:r>
              <a:rPr sz="1350">
                <a:solidFill>
                  <a:srgbClr val="02275A"/>
                </a:solidFill>
                <a:latin typeface="Arial"/>
              </a:rPr>
              <a:t>he brain's alarm center floods your body with adrenaline: heart racing, breath shortening, muscles tightening. This fight-or-flight response is automatic.</a:t>
            </a:r>
          </a:p>
          <a:p>
            <a:pPr>
              <a:lnSpc>
                <a:spcPct val="125000"/>
              </a:lnSpc>
              <a:spcAft>
                <a:spcPts val="700"/>
              </a:spcAft>
            </a:pPr>
            <a:r>
              <a:rPr sz="1350" b="0" i="0">
                <a:solidFill>
                  <a:srgbClr val="02275A"/>
                </a:solidFill>
                <a:latin typeface="Arial"/>
              </a:rPr>
              <a:t>◆  </a:t>
            </a:r>
            <a:r>
              <a:rPr b="1" sz="1350">
                <a:solidFill>
                  <a:srgbClr val="0B1A31"/>
                </a:solidFill>
                <a:latin typeface="Arial"/>
              </a:rPr>
              <a:t>"amygdala hijack"</a:t>
            </a:r>
            <a:r>
              <a:rPr sz="1350">
                <a:solidFill>
                  <a:srgbClr val="02275A"/>
                </a:solidFill>
                <a:latin typeface="Arial"/>
              </a:rPr>
              <a:t>el Goleman calls the takeover an "amygdala hijack"—the emotional brain seizes control before the thinking brain can catch up.</a:t>
            </a:r>
          </a:p>
          <a:p>
            <a:pPr>
              <a:lnSpc>
                <a:spcPct val="125000"/>
              </a:lnSpc>
              <a:spcAft>
                <a:spcPts val="700"/>
              </a:spcAft>
            </a:pPr>
            <a:r>
              <a:rPr sz="1350" b="0" i="0">
                <a:solidFill>
                  <a:srgbClr val="02275A"/>
                </a:solidFill>
                <a:latin typeface="Arial"/>
              </a:rPr>
              <a:t>◆  </a:t>
            </a:r>
            <a:r>
              <a:rPr b="1" sz="1350">
                <a:solidFill>
                  <a:srgbClr val="0B1A31"/>
                </a:solidFill>
                <a:latin typeface="Arial"/>
              </a:rPr>
              <a:t>tunnel vision</a:t>
            </a:r>
            <a:r>
              <a:rPr sz="1350">
                <a:solidFill>
                  <a:srgbClr val="02275A"/>
                </a:solidFill>
                <a:latin typeface="Arial"/>
              </a:rPr>
              <a:t>unnel vision: narrowed attention, worse memory, rushed decisions. The moment you most need to think clearly, your body makes it hardest.</a:t>
            </a:r>
          </a:p>
          <a:p>
            <a:pPr>
              <a:lnSpc>
                <a:spcPct val="125000"/>
              </a:lnSpc>
              <a:spcAft>
                <a:spcPts val="700"/>
              </a:spcAft>
            </a:pPr>
            <a:r>
              <a:rPr sz="1350" b="0" i="0">
                <a:solidFill>
                  <a:srgbClr val="02275A"/>
                </a:solidFill>
                <a:latin typeface="Arial"/>
              </a:rPr>
              <a:t>◆  </a:t>
            </a:r>
            <a:r>
              <a:rPr b="1" sz="1350">
                <a:solidFill>
                  <a:srgbClr val="0B1A31"/>
                </a:solidFill>
                <a:latin typeface="Arial"/>
              </a:rPr>
              <a:t>manage it</a:t>
            </a:r>
            <a:r>
              <a:rPr sz="1350">
                <a:solidFill>
                  <a:srgbClr val="02275A"/>
                </a:solidFill>
                <a:latin typeface="Arial"/>
              </a:rPr>
              <a:t>t switch the response off, but you can manage it. That skill is the whole game.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Daniel Goleman, Emotional Intelligence — the "amygdala hijack."</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Use the Pressure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little pressure sharpens you. Too much undoes you.</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inverted U</a:t>
            </a:r>
            <a:r>
              <a:rPr sz="1350">
                <a:solidFill>
                  <a:srgbClr val="02275A"/>
                </a:solidFill>
                <a:latin typeface="Arial"/>
              </a:rPr>
              <a:t>tury ago, Yerkes and Dodson found performance follows an inverted U: too little pressure and you go flat; too much and you fall apart.</a:t>
            </a:r>
          </a:p>
          <a:p>
            <a:pPr>
              <a:lnSpc>
                <a:spcPct val="125000"/>
              </a:lnSpc>
              <a:spcAft>
                <a:spcPts val="700"/>
              </a:spcAft>
            </a:pPr>
            <a:r>
              <a:rPr sz="1350" b="0" i="0">
                <a:solidFill>
                  <a:srgbClr val="02275A"/>
                </a:solidFill>
                <a:latin typeface="Arial"/>
              </a:rPr>
              <a:t>◆  </a:t>
            </a:r>
            <a:r>
              <a:rPr b="1" sz="1350">
                <a:solidFill>
                  <a:srgbClr val="0B1A31"/>
                </a:solidFill>
                <a:latin typeface="Arial"/>
              </a:rPr>
              <a:t>peak sits in the middle</a:t>
            </a:r>
            <a:r>
              <a:rPr sz="1350">
                <a:solidFill>
                  <a:srgbClr val="02275A"/>
                </a:solidFill>
                <a:latin typeface="Arial"/>
              </a:rPr>
              <a:t>ddle—enough tension to focus and energize, not so much that you seize up.</a:t>
            </a:r>
          </a:p>
          <a:p>
            <a:pPr>
              <a:lnSpc>
                <a:spcPct val="125000"/>
              </a:lnSpc>
              <a:spcAft>
                <a:spcPts val="700"/>
              </a:spcAft>
            </a:pPr>
            <a:r>
              <a:rPr sz="1350" b="0" i="0">
                <a:solidFill>
                  <a:srgbClr val="02275A"/>
                </a:solidFill>
                <a:latin typeface="Arial"/>
              </a:rPr>
              <a:t>◆  </a:t>
            </a:r>
            <a:r>
              <a:rPr b="1" sz="1350">
                <a:solidFill>
                  <a:srgbClr val="0B1A31"/>
                </a:solidFill>
                <a:latin typeface="Arial"/>
              </a:rPr>
              <a:t>find your zone</a:t>
            </a:r>
            <a:r>
              <a:rPr sz="1350">
                <a:solidFill>
                  <a:srgbClr val="02275A"/>
                </a:solidFill>
                <a:latin typeface="Arial"/>
              </a:rPr>
              <a:t>t the enemy. Flat, bored, and careless loses games too. The goal is to find your zone, not to feel nothing.</a:t>
            </a:r>
          </a:p>
          <a:p>
            <a:pPr>
              <a:lnSpc>
                <a:spcPct val="125000"/>
              </a:lnSpc>
              <a:spcAft>
                <a:spcPts val="700"/>
              </a:spcAft>
            </a:pPr>
            <a:r>
              <a:rPr sz="1350" b="0" i="0">
                <a:solidFill>
                  <a:srgbClr val="02275A"/>
                </a:solidFill>
                <a:latin typeface="Arial"/>
              </a:rPr>
              <a:t>◆  Learn where your peak is—and learn to pull yourself back down when you have shot past it.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the Yerkes-Dodson law (1908) — arousal and performance.</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Control the Body First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fastest way to a calm mind is a slow breath.</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breathe your way</a:t>
            </a:r>
            <a:r>
              <a:rPr sz="1350">
                <a:solidFill>
                  <a:srgbClr val="02275A"/>
                </a:solidFill>
                <a:latin typeface="Arial"/>
              </a:rPr>
              <a:t> your way calm in one second, but you can breathe your way there. Slow breathing signals the body that the threat has passed.</a:t>
            </a:r>
          </a:p>
          <a:p>
            <a:pPr>
              <a:lnSpc>
                <a:spcPct val="125000"/>
              </a:lnSpc>
              <a:spcAft>
                <a:spcPts val="700"/>
              </a:spcAft>
            </a:pPr>
            <a:r>
              <a:rPr sz="1350" b="0" i="0">
                <a:solidFill>
                  <a:srgbClr val="02275A"/>
                </a:solidFill>
                <a:latin typeface="Arial"/>
              </a:rPr>
              <a:t>◆  </a:t>
            </a:r>
            <a:r>
              <a:rPr b="1" sz="1350">
                <a:solidFill>
                  <a:srgbClr val="0B1A31"/>
                </a:solidFill>
                <a:latin typeface="Arial"/>
              </a:rPr>
              <a:t>box breathing</a:t>
            </a:r>
            <a:r>
              <a:rPr sz="1350">
                <a:solidFill>
                  <a:srgbClr val="02275A"/>
                </a:solidFill>
                <a:latin typeface="Arial"/>
              </a:rPr>
              <a:t>hing—the tool soldiers and first responders train: in for four, hold four, out four, hold four. Two or three rounds resets you.</a:t>
            </a:r>
          </a:p>
          <a:p>
            <a:pPr>
              <a:lnSpc>
                <a:spcPct val="125000"/>
              </a:lnSpc>
              <a:spcAft>
                <a:spcPts val="700"/>
              </a:spcAft>
            </a:pPr>
            <a:r>
              <a:rPr sz="1350" b="0" i="0">
                <a:solidFill>
                  <a:srgbClr val="02275A"/>
                </a:solidFill>
                <a:latin typeface="Arial"/>
              </a:rPr>
              <a:t>◆  </a:t>
            </a:r>
            <a:r>
              <a:rPr b="1" sz="1350">
                <a:solidFill>
                  <a:srgbClr val="0B1A31"/>
                </a:solidFill>
                <a:latin typeface="Arial"/>
              </a:rPr>
              <a:t>exhale</a:t>
            </a:r>
            <a:r>
              <a:rPr sz="1350">
                <a:solidFill>
                  <a:srgbClr val="02275A"/>
                </a:solidFill>
                <a:latin typeface="Arial"/>
              </a:rPr>
              <a:t>, controlled exhale is the switch. It slows the heart and clears the tunnel vision.</a:t>
            </a:r>
          </a:p>
          <a:p>
            <a:pPr>
              <a:lnSpc>
                <a:spcPct val="125000"/>
              </a:lnSpc>
              <a:spcAft>
                <a:spcPts val="700"/>
              </a:spcAft>
            </a:pPr>
            <a:r>
              <a:rPr sz="1350" b="0" i="0">
                <a:solidFill>
                  <a:srgbClr val="02275A"/>
                </a:solidFill>
                <a:latin typeface="Arial"/>
              </a:rPr>
              <a:t>◆  </a:t>
            </a:r>
            <a:r>
              <a:rPr b="1" sz="1350">
                <a:solidFill>
                  <a:srgbClr val="0B1A31"/>
                </a:solidFill>
                <a:latin typeface="Arial"/>
              </a:rPr>
              <a:t>before</a:t>
            </a:r>
            <a:r>
              <a:rPr sz="1350">
                <a:solidFill>
                  <a:srgbClr val="02275A"/>
                </a:solidFill>
                <a:latin typeface="Arial"/>
              </a:rPr>
              <a:t>before you speak or decide. Steady the body, and the steady mind follows.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Lt. Col. Dave Grossman, On Combat — combat / tactical breathing.</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Threat or Challenge?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same pressure, read two different ways.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label</a:t>
            </a:r>
            <a:r>
              <a:rPr sz="1350">
                <a:solidFill>
                  <a:srgbClr val="02275A"/>
                </a:solidFill>
                <a:latin typeface="Arial"/>
              </a:rPr>
              <a:t>body reacts to how you label a moment. Call it a threat and you brace to survive; call it a challenge and you rise to compete.</a:t>
            </a:r>
          </a:p>
          <a:p>
            <a:pPr>
              <a:lnSpc>
                <a:spcPct val="125000"/>
              </a:lnSpc>
              <a:spcAft>
                <a:spcPts val="700"/>
              </a:spcAft>
            </a:pPr>
            <a:r>
              <a:rPr sz="1350" b="0" i="0">
                <a:solidFill>
                  <a:srgbClr val="02275A"/>
                </a:solidFill>
                <a:latin typeface="Arial"/>
              </a:rPr>
              <a:t>◆  </a:t>
            </a:r>
            <a:r>
              <a:rPr b="1" sz="1350">
                <a:solidFill>
                  <a:srgbClr val="0B1A31"/>
                </a:solidFill>
                <a:latin typeface="Arial"/>
              </a:rPr>
              <a:t>fuel, not fear</a:t>
            </a:r>
            <a:r>
              <a:rPr sz="1350">
                <a:solidFill>
                  <a:srgbClr val="02275A"/>
                </a:solidFill>
                <a:latin typeface="Arial"/>
              </a:rPr>
              <a:t>ress shows the pounding heart before a big moment is fuel, not fear—your body getting you ready to perform.</a:t>
            </a:r>
          </a:p>
          <a:p>
            <a:pPr>
              <a:lnSpc>
                <a:spcPct val="125000"/>
              </a:lnSpc>
              <a:spcAft>
                <a:spcPts val="700"/>
              </a:spcAft>
            </a:pPr>
            <a:r>
              <a:rPr sz="1350" b="0" i="0">
                <a:solidFill>
                  <a:srgbClr val="02275A"/>
                </a:solidFill>
                <a:latin typeface="Arial"/>
              </a:rPr>
              <a:t>◆  </a:t>
            </a:r>
            <a:r>
              <a:rPr b="1" sz="1350">
                <a:solidFill>
                  <a:srgbClr val="0B1A31"/>
                </a:solidFill>
                <a:latin typeface="Arial"/>
              </a:rPr>
              <a:t>"this is our moment"</a:t>
            </a:r>
            <a:r>
              <a:rPr sz="1350">
                <a:solidFill>
                  <a:srgbClr val="02275A"/>
                </a:solidFill>
                <a:latin typeface="Arial"/>
              </a:rPr>
              <a:t>our people, "this is our moment"—not "this is going wrong." The reframe changes the chemistry.</a:t>
            </a:r>
          </a:p>
          <a:p>
            <a:pPr>
              <a:lnSpc>
                <a:spcPct val="125000"/>
              </a:lnSpc>
              <a:spcAft>
                <a:spcPts val="700"/>
              </a:spcAft>
            </a:pPr>
            <a:r>
              <a:rPr sz="1350" b="0" i="0">
                <a:solidFill>
                  <a:srgbClr val="02275A"/>
                </a:solidFill>
                <a:latin typeface="Arial"/>
              </a:rPr>
              <a:t>◆  </a:t>
            </a:r>
            <a:r>
              <a:rPr b="1" sz="1350">
                <a:solidFill>
                  <a:srgbClr val="0B1A31"/>
                </a:solidFill>
                <a:latin typeface="Arial"/>
              </a:rPr>
              <a:t>Choose the read.</a:t>
            </a:r>
            <a:r>
              <a:rPr sz="1350">
                <a:solidFill>
                  <a:srgbClr val="02275A"/>
                </a:solidFill>
                <a:latin typeface="Arial"/>
              </a:rPr>
              <a:t> pressure as a challenge decide better and recover faster. Choose the read.</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Alia Crum (stress mindset); Jeremy Jamieson (stress reappraisal).</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 Fall to the Level of Your Training</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don't rise to the occasion—you sink to your preparation.</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what you have drilled</a:t>
            </a:r>
            <a:r>
              <a:rPr sz="1350">
                <a:solidFill>
                  <a:srgbClr val="02275A"/>
                </a:solidFill>
                <a:latin typeface="Arial"/>
              </a:rPr>
              <a:t>s you will not magically get better; you will do what you have drilled. Reps are what you fall back on.</a:t>
            </a:r>
          </a:p>
          <a:p>
            <a:pPr>
              <a:lnSpc>
                <a:spcPct val="125000"/>
              </a:lnSpc>
              <a:spcAft>
                <a:spcPts val="700"/>
              </a:spcAft>
            </a:pPr>
            <a:r>
              <a:rPr sz="1350" b="0" i="0">
                <a:solidFill>
                  <a:srgbClr val="02275A"/>
                </a:solidFill>
                <a:latin typeface="Arial"/>
              </a:rPr>
              <a:t>◆  </a:t>
            </a:r>
            <a:r>
              <a:rPr b="1" sz="1350">
                <a:solidFill>
                  <a:srgbClr val="0B1A31"/>
                </a:solidFill>
                <a:latin typeface="Arial"/>
              </a:rPr>
              <a:t>Rehearse the hard moments</a:t>
            </a:r>
            <a:r>
              <a:rPr sz="1350">
                <a:solidFill>
                  <a:srgbClr val="02275A"/>
                </a:solidFill>
                <a:latin typeface="Arial"/>
              </a:rPr>
              <a:t> on purpose: the tempo change, the rain call, the confrontation. Practiced pressure is familiar pressure.</a:t>
            </a:r>
          </a:p>
          <a:p>
            <a:pPr>
              <a:lnSpc>
                <a:spcPct val="125000"/>
              </a:lnSpc>
              <a:spcAft>
                <a:spcPts val="700"/>
              </a:spcAft>
            </a:pPr>
            <a:r>
              <a:rPr sz="1350" b="0" i="0">
                <a:solidFill>
                  <a:srgbClr val="02275A"/>
                </a:solidFill>
                <a:latin typeface="Arial"/>
              </a:rPr>
              <a:t>◆  </a:t>
            </a:r>
            <a:r>
              <a:rPr b="1" sz="1350">
                <a:solidFill>
                  <a:srgbClr val="0B1A31"/>
                </a:solidFill>
                <a:latin typeface="Arial"/>
              </a:rPr>
              <a:t>smaller the shock</a:t>
            </a:r>
            <a:r>
              <a:rPr sz="1350">
                <a:solidFill>
                  <a:srgbClr val="02275A"/>
                </a:solidFill>
                <a:latin typeface="Arial"/>
              </a:rPr>
              <a:t>r practice, the smaller the shock when it counts. This is why we drill a thing until it is boring.</a:t>
            </a:r>
          </a:p>
          <a:p>
            <a:pPr>
              <a:lnSpc>
                <a:spcPct val="125000"/>
              </a:lnSpc>
              <a:spcAft>
                <a:spcPts val="700"/>
              </a:spcAft>
            </a:pPr>
            <a:r>
              <a:rPr sz="1350" b="0" i="0">
                <a:solidFill>
                  <a:srgbClr val="02275A"/>
                </a:solidFill>
                <a:latin typeface="Arial"/>
              </a:rPr>
              <a:t>◆  </a:t>
            </a:r>
            <a:r>
              <a:rPr b="1" sz="1350">
                <a:solidFill>
                  <a:srgbClr val="0B1A31"/>
                </a:solidFill>
                <a:latin typeface="Arial"/>
              </a:rPr>
              <a:t>evidence</a:t>
            </a:r>
            <a:r>
              <a:rPr sz="1350">
                <a:solidFill>
                  <a:srgbClr val="02275A"/>
                </a:solidFill>
                <a:latin typeface="Arial"/>
              </a:rPr>
              <a:t>ce under pressure is not a feeling—it is evidence that you have been here before.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stress inoculation training (Donald Meichenbaum); the maxim attributed to Archilochus.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LEADING UNDER PRESSURE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Decide, Then Move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Under pressure, indecision is its own decision—a bad one.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OODA loop</a:t>
            </a:r>
            <a:r>
              <a:rPr sz="1350">
                <a:solidFill>
                  <a:srgbClr val="02275A"/>
                </a:solidFill>
                <a:latin typeface="Arial"/>
              </a:rPr>
              <a:t>ilot John Boyd taught the OODA loop: Observe, Orient, Decide, Act—then run it again, faster than the problem can change.</a:t>
            </a:r>
          </a:p>
          <a:p>
            <a:pPr>
              <a:lnSpc>
                <a:spcPct val="125000"/>
              </a:lnSpc>
              <a:spcAft>
                <a:spcPts val="700"/>
              </a:spcAft>
            </a:pPr>
            <a:r>
              <a:rPr sz="1350" b="0" i="0">
                <a:solidFill>
                  <a:srgbClr val="02275A"/>
                </a:solidFill>
                <a:latin typeface="Arial"/>
              </a:rPr>
              <a:t>◆  </a:t>
            </a:r>
            <a:r>
              <a:rPr b="1" sz="1350">
                <a:solidFill>
                  <a:srgbClr val="0B1A31"/>
                </a:solidFill>
                <a:latin typeface="Arial"/>
              </a:rPr>
              <a:t>Make the best call you can</a:t>
            </a:r>
            <a:r>
              <a:rPr sz="1350">
                <a:solidFill>
                  <a:srgbClr val="02275A"/>
                </a:solidFill>
                <a:latin typeface="Arial"/>
              </a:rPr>
              <a:t>he information. Make the best call you can with what you have, and adjust as you learn.</a:t>
            </a:r>
          </a:p>
          <a:p>
            <a:pPr>
              <a:lnSpc>
                <a:spcPct val="125000"/>
              </a:lnSpc>
              <a:spcAft>
                <a:spcPts val="700"/>
              </a:spcAft>
            </a:pPr>
            <a:r>
              <a:rPr sz="1350" b="0" i="0">
                <a:solidFill>
                  <a:srgbClr val="02275A"/>
                </a:solidFill>
                <a:latin typeface="Arial"/>
              </a:rPr>
              <a:t>◆  </a:t>
            </a:r>
            <a:r>
              <a:rPr b="1" sz="1350">
                <a:solidFill>
                  <a:srgbClr val="0B1A31"/>
                </a:solidFill>
                <a:latin typeface="Arial"/>
              </a:rPr>
              <a:t>good decision now</a:t>
            </a:r>
            <a:r>
              <a:rPr sz="1350">
                <a:solidFill>
                  <a:srgbClr val="02275A"/>
                </a:solidFill>
                <a:latin typeface="Arial"/>
              </a:rPr>
              <a:t>ow usually beats a perfect one too late. Frozen is the worst option on the field.</a:t>
            </a:r>
          </a:p>
          <a:p>
            <a:pPr>
              <a:lnSpc>
                <a:spcPct val="125000"/>
              </a:lnSpc>
              <a:spcAft>
                <a:spcPts val="700"/>
              </a:spcAft>
            </a:pPr>
            <a:r>
              <a:rPr sz="1350" b="0" i="0">
                <a:solidFill>
                  <a:srgbClr val="02275A"/>
                </a:solidFill>
                <a:latin typeface="Arial"/>
              </a:rPr>
              <a:t>◆  </a:t>
            </a:r>
            <a:r>
              <a:rPr b="1" sz="1350">
                <a:solidFill>
                  <a:srgbClr val="0B1A31"/>
                </a:solidFill>
                <a:latin typeface="Arial"/>
              </a:rPr>
              <a:t>commit</a:t>
            </a:r>
            <a:r>
              <a:rPr sz="1350">
                <a:solidFill>
                  <a:srgbClr val="02275A"/>
                </a:solidFill>
                <a:latin typeface="Arial"/>
              </a:rPr>
              <a:t>ou decide, commit. A team can follow a clear call; it cannot follow a leader who keeps flinching.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Col. John Boyd, USAF — the OODA loop (Observe, Orient, Decide, Act).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