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 — TITLE: Interpreting the Music</a:t>
            </a:r>
          </a:p>
          <a:p/>
          <a:p>
            <a:r>
              <a:t>TWO-PART SESSION. Part One is for the auxiliary; Part Two is for the instrumentalists. Both groups stay in the room for both halves — that's the point.</a:t>
            </a:r>
          </a:p>
          <a:p/>
          <a:p>
            <a:r>
              <a:t>OPEN: "Two halves of one show. You each need to hear what the other is being asked for."</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10 — BIGGER AND SMALLER</a:t>
            </a:r>
          </a:p>
          <a:p/>
          <a:p>
            <a:r>
              <a:t>Dynamics and levels. "Match your dynamics to the music's, and use contrast to keep it alive."</a:t>
            </a:r>
          </a:p>
          <a:p/>
          <a:p>
            <a:r>
              <a:t>"If everything is big, nothing is big."</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11 — SERVE THE SHOW'S THEME</a:t>
            </a:r>
          </a:p>
          <a:p/>
          <a:p>
            <a:r>
              <a:t>"Every show tells a story. Your job is to make the audience see it."</a:t>
            </a:r>
          </a:p>
          <a:p/>
          <a:p>
            <a:r>
              <a:t>Tie to the season's theme shows. Visual storytelling is where this program is headed.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12 — CLEAN AND TOGETHER</a:t>
            </a:r>
          </a:p>
          <a:p/>
          <a:p>
            <a:r>
              <a:t>"Feeling only reads when the line is together."</a:t>
            </a:r>
          </a:p>
          <a:p/>
          <a:p>
            <a:r>
              <a:t>One person off doesn't just look sloppy — it breaks the emotion for the whole audience.</a:t>
            </a:r>
          </a:p>
          <a:p/>
          <a:p>
            <a:r>
              <a:t>"Unison is what makes emotion readable from the stands."</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13 — SELL IT</a:t>
            </a:r>
          </a:p>
          <a:p/>
          <a:p>
            <a:r>
              <a:t>"A perfect routine with a blank face moves no one."</a:t>
            </a:r>
          </a:p>
          <a:p/>
          <a:p>
            <a:r>
              <a:t>Perform with the face. Eye contact, commitment, energy through the last count.</a:t>
            </a:r>
          </a:p>
          <a:p/>
          <a:p>
            <a:r>
              <a:t>"You are not finished when the movement is finished. You're finished when the crowd feels it."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14 — PART TWO DIVIDER: For the Ensemble</a:t>
            </a:r>
          </a:p>
          <a:p/>
          <a:p>
            <a:r>
              <a:t>SAY: "Instrumentalists — now it's your turn. Everything they just committed to depends on you."</a:t>
            </a:r>
          </a:p>
          <a:p/>
          <a:p>
            <a:r>
              <a:t>CUE: watch the band's posture change here. Good.</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15 — THE PREMISE (statement slide)</a:t>
            </a:r>
          </a:p>
          <a:p/>
          <a:p>
            <a:r>
              <a:t>Read it.</a:t>
            </a:r>
          </a:p>
          <a:p/>
          <a:p>
            <a:r>
              <a:t>Takeaway: "They can only shape what you actually play."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16 — THEY RIDE YOUR TIME</a:t>
            </a:r>
          </a:p>
          <a:p/>
          <a:p>
            <a:r>
              <a:t>"The auxiliary choreographs to a tempo — yours."</a:t>
            </a:r>
          </a:p>
          <a:p/>
          <a:p>
            <a:r>
              <a:t>"Rush it and their toss lands wrong. Drag it and their turn finishes late. Neither is their fault."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17 — HIT THE HITS TOGETHER</a:t>
            </a:r>
          </a:p>
          <a:p/>
          <a:p>
            <a:r>
              <a:t>"Their visual hit is only as clean as your musical hit."</a:t>
            </a:r>
          </a:p>
          <a:p/>
          <a:p>
            <a:r>
              <a:t>A ragged hit gives them nothing to catch.</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18 — GIVE THEM DYNAMICS</a:t>
            </a:r>
          </a:p>
          <a:p/>
          <a:p>
            <a:r>
              <a:t>"You cannot interpret a wall of one volume."</a:t>
            </a:r>
          </a:p>
          <a:p/>
          <a:p>
            <a:r>
              <a:t>Swells to grow into, drops to get delicate on. "Flat sound is a flat canvas."</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19 — PLAY WITH FEELING</a:t>
            </a:r>
          </a:p>
          <a:p/>
          <a:p>
            <a:r>
              <a:t>"Clean is not enough. Give them something to feel."</a:t>
            </a:r>
          </a:p>
          <a:p/>
          <a:p>
            <a:r>
              <a:t>Style, phrasing, and the melody sung rather than executed.</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 — ICEBREAKER: Alvin Ailey, "Wade in the Water" from Revelations (3:14)</a:t>
            </a:r>
          </a:p>
          <a:p/>
          <a:p>
            <a:r>
              <a:t>SET UP: "The song is a spiritual. The dancers never say a word, and they tell the whole story."</a:t>
            </a:r>
          </a:p>
          <a:p/>
          <a:p>
            <a:r>
              <a:t>Play it.</a:t>
            </a:r>
          </a:p>
          <a:p/>
          <a:p>
            <a:r>
              <a:t>AFTER: "Every movement meant something. That's interpretation at its highest."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20 — BE CONSISTENT</a:t>
            </a:r>
          </a:p>
          <a:p/>
          <a:p>
            <a:r>
              <a:t>"They choreographed to how you played it — so play it that way every time."</a:t>
            </a:r>
          </a:p>
          <a:p/>
          <a:p>
            <a:r>
              <a:t>A rep that changes shape every run is unchoreographable.</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21 — MAKE THEM LOOK GREAT</a:t>
            </a:r>
          </a:p>
          <a:p/>
          <a:p>
            <a:r>
              <a:t>"You are not each other's background. You are one show."</a:t>
            </a:r>
          </a:p>
          <a:p/>
          <a:p>
            <a:r>
              <a:t>THE MINDSET: "When they're flying, the band looks its best. Their moment is your moment."</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22 — CLOSE: One Field. One Show.</a:t>
            </a:r>
          </a:p>
          <a:p/>
          <a:p>
            <a:r>
              <a:t>Both halves in one charge — address the auxiliary and the ensemble by name.</a:t>
            </a:r>
          </a:p>
          <a:p/>
          <a:p>
            <a:r>
              <a:t>End on the sign-off.</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3 — PART ONE DIVIDER: For the Auxiliary</a:t>
            </a:r>
          </a:p>
          <a:p/>
          <a:p>
            <a:r>
              <a:t>Dark divider slide.</a:t>
            </a:r>
          </a:p>
          <a:p/>
          <a:p>
            <a:r>
              <a:t>SAY: "Auxiliary — this half is yours. Band, listen anyway. You'll understand what they're building."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4 — THE PREMISE (statement slide)</a:t>
            </a:r>
          </a:p>
          <a:p/>
          <a:p>
            <a:r>
              <a:t>Read it.</a:t>
            </a:r>
          </a:p>
          <a:p/>
          <a:p>
            <a:r>
              <a:t>Takeaway: "Make the music visible."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5 — WHAT YOU REALLY DO</a:t>
            </a:r>
          </a:p>
          <a:p/>
          <a:p>
            <a:r>
              <a:t>"The auxiliary is not decoration. It is the music, made visible."</a:t>
            </a:r>
          </a:p>
          <a:p/>
          <a:p>
            <a:r>
              <a:t>Amplify the music, tell the story, set the picture, move the crowd.</a:t>
            </a:r>
          </a:p>
          <a:p/>
          <a:p>
            <a:r>
              <a:t>NOTE: our auxiliary is dancers, flags, and batons. No rifles or sabres.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6 — LISTEN FIRST</a:t>
            </a:r>
          </a:p>
          <a:p/>
          <a:p>
            <a:r>
              <a:t>"You cannot interpret what you have not studied."</a:t>
            </a:r>
          </a:p>
          <a:p/>
          <a:p>
            <a:r>
              <a:t>PRACTICAL ASSIGNMENT: "Before you choreograph one eight-count — listen to the song ten times. Learn where it breathes, where it hits, where it goes quiet."</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7 — MOVE THE FEELING</a:t>
            </a:r>
          </a:p>
          <a:p/>
          <a:p>
            <a:r>
              <a:t>Laban's effort qualities in plain language: match the QUALITY of movement to the quality of the music.</a:t>
            </a:r>
          </a:p>
          <a:p/>
          <a:p>
            <a:r>
              <a:t>"Sharp music, sharp movement. Sustained music, sustained movement."</a:t>
            </a:r>
          </a:p>
          <a:p/>
          <a:p>
            <a:r>
              <a:t>DEMONSTRATE if you can — show the same eight-count two ways. It teaches instantly.</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8 — HIT THE MUSIC</a:t>
            </a:r>
          </a:p>
          <a:p/>
          <a:p>
            <a:r>
              <a:t>"Move ON the music, not just TO it. That's musicality."</a:t>
            </a:r>
          </a:p>
          <a:p/>
          <a:p>
            <a:r>
              <a:t>Catch the accents. Phrase the movement the way the music phrases. And use the pause — "the silence right before the hit is yours too."</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SLIDE 9 — TELL THE STORY IN THE LYRICS</a:t>
            </a:r>
          </a:p>
          <a:p/>
          <a:p>
            <a:r>
              <a:t>"The words are your script. Act them."</a:t>
            </a:r>
          </a:p>
          <a:p/>
          <a:p>
            <a:r>
              <a:t>If the lyric says reaching, reach. Gesture the words — the crowd reads it even when they don't consciously notice.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41248" y="2331720"/>
            <a:ext cx="8595360" cy="2377440"/>
          </a:xfrm>
          <a:prstGeom prst="rect">
            <a:avLst/>
          </a:prstGeom>
          <a:noFill/>
        </p:spPr>
        <p:txBody>
          <a:bodyPr wrap="square" lIns="0" rIns="0" tIns="0" bIns="0">
            <a:spAutoFit/>
          </a:bodyPr>
          <a:lstStyle/>
          <a:p>
            <a:pPr>
              <a:spcAft>
                <a:spcPts val="1200"/>
              </a:spcAft>
            </a:pPr>
            <a:r>
              <a:rPr sz="950" b="1" i="0" spc="200">
                <a:solidFill>
                  <a:srgbClr val="B76E79"/>
                </a:solidFill>
                <a:latin typeface="Arial"/>
              </a:rPr>
              <a:t>PRE-DRILL CAMP 2026 · LEADERSHIP SEMINARS · DAY 2</a:t>
            </a:r>
          </a:p>
          <a:p>
            <a:pPr>
              <a:lnSpc>
                <a:spcPct val="98000"/>
              </a:lnSpc>
              <a:spcAft>
                <a:spcPts val="1000"/>
              </a:spcAft>
            </a:pPr>
            <a:r>
              <a:rPr sz="5200" b="1" i="0">
                <a:solidFill>
                  <a:srgbClr val="FFFFFF"/>
                </a:solidFill>
                <a:latin typeface="Georgia"/>
              </a:rPr>
              <a:t>Interpreting
the Music</a:t>
            </a:r>
          </a:p>
          <a:p>
            <a:pPr>
              <a:spcAft>
                <a:spcPts val="0"/>
              </a:spcAft>
            </a:pPr>
            <a:r>
              <a:rPr sz="1700" b="0" i="1">
                <a:solidFill>
                  <a:srgbClr val="C9DAF0"/>
                </a:solidFill>
                <a:latin typeface="Arial"/>
              </a:rPr>
              <a:t>"Two Halves of One Show"</a:t>
            </a:r>
          </a:p>
        </p:txBody>
      </p:sp>
      <p:sp>
        <p:nvSpPr>
          <p:cNvPr id="6" name="TextBox 5"/>
          <p:cNvSpPr txBox="1"/>
          <p:nvPr/>
        </p:nvSpPr>
        <p:spPr>
          <a:xfrm>
            <a:off x="841248" y="5532120"/>
            <a:ext cx="6400800" cy="822960"/>
          </a:xfrm>
          <a:prstGeom prst="rect">
            <a:avLst/>
          </a:prstGeom>
          <a:noFill/>
        </p:spPr>
        <p:txBody>
          <a:bodyPr wrap="square" lIns="0" rIns="0" tIns="0" bIns="0">
            <a:spAutoFit/>
          </a:bodyPr>
          <a:lstStyle/>
          <a:p>
            <a:pPr>
              <a:spcAft>
                <a:spcPts val="300"/>
              </a:spcAft>
            </a:pPr>
            <a:r>
              <a:rPr sz="1200" b="1" i="0">
                <a:solidFill>
                  <a:srgbClr val="FFFFFF"/>
                </a:solidFill>
                <a:latin typeface="Arial"/>
              </a:rPr>
              <a:t>Dr. Thomas L. Jones, Jr.</a:t>
            </a:r>
          </a:p>
          <a:p>
            <a:pPr>
              <a:spcAft>
                <a:spcPts val="0"/>
              </a:spcAft>
            </a:pPr>
            <a:r>
              <a:rPr sz="950" b="0" i="0">
                <a:solidFill>
                  <a:srgbClr val="C9DAF0"/>
                </a:solidFill>
                <a:latin typeface="Arial"/>
              </a:rPr>
              <a:t>Director of University Bands · Auxiliary and Ensemble, Sunday, August 2, 2026</a:t>
            </a:r>
          </a:p>
        </p:txBody>
      </p:sp>
      <p:sp>
        <p:nvSpPr>
          <p:cNvPr id="7" name="TextBox 6"/>
          <p:cNvSpPr txBox="1"/>
          <p:nvPr/>
        </p:nvSpPr>
        <p:spPr>
          <a:xfrm>
            <a:off x="7315200" y="5532120"/>
            <a:ext cx="4023360" cy="822960"/>
          </a:xfrm>
          <a:prstGeom prst="rect">
            <a:avLst/>
          </a:prstGeom>
          <a:noFill/>
        </p:spPr>
        <p:txBody>
          <a:bodyPr wrap="square" lIns="0" rIns="0" tIns="0" bIns="0">
            <a:spAutoFit/>
          </a:bodyPr>
          <a:lstStyle/>
          <a:p>
            <a:pPr algn="r">
              <a:lnSpc>
                <a:spcPct val="130000"/>
              </a:lnSpc>
              <a:spcAft>
                <a:spcPts val="0"/>
              </a:spcAft>
            </a:pPr>
            <a:r>
              <a:rPr sz="950" b="0" i="0">
                <a:solidFill>
                  <a:srgbClr val="C9DAF0"/>
                </a:solidFill>
                <a:latin typeface="Arial"/>
              </a:rPr>
              <a:t>The Hampton University Marching Force
Hampton's Heartbeat</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Bigger and Smaller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Match your dynamics to the music's—and use contrast to keep it alive.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swells</a:t>
            </a:r>
            <a:r>
              <a:rPr sz="1350">
                <a:solidFill>
                  <a:srgbClr val="02275A"/>
                </a:solidFill>
                <a:latin typeface="Arial"/>
              </a:rPr>
              <a:t>he music swells, grow: bigger shapes, higher levels, more space. When it drops, shrink and settle.</a:t>
            </a:r>
          </a:p>
          <a:p>
            <a:pPr>
              <a:lnSpc>
                <a:spcPct val="125000"/>
              </a:lnSpc>
              <a:spcAft>
                <a:spcPts val="700"/>
              </a:spcAft>
            </a:pPr>
            <a:r>
              <a:rPr sz="1350" b="0" i="0">
                <a:solidFill>
                  <a:srgbClr val="02275A"/>
                </a:solidFill>
                <a:latin typeface="Arial"/>
              </a:rPr>
              <a:t>◆  </a:t>
            </a:r>
            <a:r>
              <a:rPr b="1" sz="1350">
                <a:solidFill>
                  <a:srgbClr val="0B1A31"/>
                </a:solidFill>
                <a:latin typeface="Arial"/>
              </a:rPr>
              <a:t>levels</a:t>
            </a:r>
            <a:r>
              <a:rPr sz="1350">
                <a:solidFill>
                  <a:srgbClr val="02275A"/>
                </a:solidFill>
                <a:latin typeface="Arial"/>
              </a:rPr>
              <a:t>n levels—low, middle, high. A flat visual reads flat no matter how clean it is.</a:t>
            </a:r>
          </a:p>
          <a:p>
            <a:pPr>
              <a:lnSpc>
                <a:spcPct val="125000"/>
              </a:lnSpc>
              <a:spcAft>
                <a:spcPts val="700"/>
              </a:spcAft>
            </a:pPr>
            <a:r>
              <a:rPr sz="1350" b="0" i="0">
                <a:solidFill>
                  <a:srgbClr val="02275A"/>
                </a:solidFill>
                <a:latin typeface="Arial"/>
              </a:rPr>
              <a:t>◆  </a:t>
            </a:r>
            <a:r>
              <a:rPr b="1" sz="1350">
                <a:solidFill>
                  <a:srgbClr val="0B1A31"/>
                </a:solidFill>
                <a:latin typeface="Arial"/>
              </a:rPr>
              <a:t>Contrast is what the eye loves.</a:t>
            </a:r>
            <a:r>
              <a:rPr sz="1350">
                <a:solidFill>
                  <a:srgbClr val="02275A"/>
                </a:solidFill>
                <a:latin typeface="Arial"/>
              </a:rPr>
              <a:t> Unison, then a ripple; stillness, then a burst—the change is what people watch.</a:t>
            </a:r>
          </a:p>
          <a:p>
            <a:pPr>
              <a:lnSpc>
                <a:spcPct val="125000"/>
              </a:lnSpc>
              <a:spcAft>
                <a:spcPts val="700"/>
              </a:spcAft>
            </a:pPr>
            <a:r>
              <a:rPr sz="1350" b="0" i="0">
                <a:solidFill>
                  <a:srgbClr val="02275A"/>
                </a:solidFill>
                <a:latin typeface="Arial"/>
              </a:rPr>
              <a:t>◆  Never dance every eight-count at the same size. Give the big moment its build-up so it actually lands big.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Doris Humphrey, The Art of Making Dances (dynamics, design, and contrast in choreography).</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Serve the Show's Theme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Every show tells a story. Your job is to make the audience see 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theme-based</a:t>
            </a:r>
            <a:r>
              <a:rPr sz="1350">
                <a:solidFill>
                  <a:srgbClr val="02275A"/>
                </a:solidFill>
                <a:latin typeface="Arial"/>
              </a:rPr>
              <a:t>re theme-based: the music, the drill, and the visual all serve one idea. Your choreography has to serve it too.</a:t>
            </a:r>
          </a:p>
          <a:p>
            <a:pPr>
              <a:lnSpc>
                <a:spcPct val="125000"/>
              </a:lnSpc>
              <a:spcAft>
                <a:spcPts val="700"/>
              </a:spcAft>
            </a:pPr>
            <a:r>
              <a:rPr sz="1350" b="0" i="0">
                <a:solidFill>
                  <a:srgbClr val="02275A"/>
                </a:solidFill>
                <a:latin typeface="Arial"/>
              </a:rPr>
              <a:t>◆  </a:t>
            </a:r>
            <a:r>
              <a:rPr b="1" sz="1350">
                <a:solidFill>
                  <a:srgbClr val="0B1A31"/>
                </a:solidFill>
                <a:latin typeface="Arial"/>
              </a:rPr>
              <a:t>picture</a:t>
            </a:r>
            <a:r>
              <a:rPr sz="1350">
                <a:solidFill>
                  <a:srgbClr val="02275A"/>
                </a:solidFill>
                <a:latin typeface="Arial"/>
              </a:rPr>
              <a:t>t picture this part of the show is painting, then choose movement and formations that paint it with the band.</a:t>
            </a:r>
          </a:p>
          <a:p>
            <a:pPr>
              <a:lnSpc>
                <a:spcPct val="125000"/>
              </a:lnSpc>
              <a:spcAft>
                <a:spcPts val="700"/>
              </a:spcAft>
            </a:pPr>
            <a:r>
              <a:rPr sz="1350" b="0" i="0">
                <a:solidFill>
                  <a:srgbClr val="02275A"/>
                </a:solidFill>
                <a:latin typeface="Arial"/>
              </a:rPr>
              <a:t>◆  </a:t>
            </a:r>
            <a:r>
              <a:rPr b="1" sz="1350">
                <a:solidFill>
                  <a:srgbClr val="0B1A31"/>
                </a:solidFill>
                <a:latin typeface="Arial"/>
              </a:rPr>
              <a:t>Visual storytelling is the evolution.</a:t>
            </a:r>
            <a:r>
              <a:rPr sz="1350">
                <a:solidFill>
                  <a:srgbClr val="02275A"/>
                </a:solidFill>
                <a:latin typeface="Arial"/>
              </a:rPr>
              <a:t> The goal is not just clean—it is a moment the crowd will still be talking about.</a:t>
            </a:r>
          </a:p>
          <a:p>
            <a:pPr>
              <a:lnSpc>
                <a:spcPct val="125000"/>
              </a:lnSpc>
              <a:spcAft>
                <a:spcPts val="700"/>
              </a:spcAft>
            </a:pPr>
            <a:r>
              <a:rPr sz="1350" b="0" i="0">
                <a:solidFill>
                  <a:srgbClr val="02275A"/>
                </a:solidFill>
                <a:latin typeface="Arial"/>
              </a:rPr>
              <a:t>◆  You are a co-author of the show, not an add-on. Interpret the theme, and the whole picture comes alive.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Clean and Together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Feeling only reads when the line is together.</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Unison is the frame</a:t>
            </a:r>
            <a:r>
              <a:rPr sz="1350">
                <a:solidFill>
                  <a:srgbClr val="02275A"/>
                </a:solidFill>
                <a:latin typeface="Arial"/>
              </a:rPr>
              <a:t> that makes emotion readable. One person early or late, and the whole picture blurs.</a:t>
            </a:r>
          </a:p>
          <a:p>
            <a:pPr>
              <a:lnSpc>
                <a:spcPct val="125000"/>
              </a:lnSpc>
              <a:spcAft>
                <a:spcPts val="700"/>
              </a:spcAft>
            </a:pPr>
            <a:r>
              <a:rPr sz="1350" b="0" i="0">
                <a:solidFill>
                  <a:srgbClr val="02275A"/>
                </a:solidFill>
                <a:latin typeface="Arial"/>
              </a:rPr>
              <a:t>◆  </a:t>
            </a:r>
            <a:r>
              <a:rPr b="1" sz="1350">
                <a:solidFill>
                  <a:srgbClr val="0B1A31"/>
                </a:solidFill>
                <a:latin typeface="Arial"/>
              </a:rPr>
              <a:t>exact count and the exact angle</a:t>
            </a:r>
            <a:r>
              <a:rPr sz="1350">
                <a:solidFill>
                  <a:srgbClr val="02275A"/>
                </a:solidFill>
                <a:latin typeface="Arial"/>
              </a:rPr>
              <a:t>e exact angle—same timing, same level, same finish. Precision is not the enemy of feeling; it is what lets feeling land.</a:t>
            </a:r>
          </a:p>
          <a:p>
            <a:pPr>
              <a:lnSpc>
                <a:spcPct val="125000"/>
              </a:lnSpc>
              <a:spcAft>
                <a:spcPts val="700"/>
              </a:spcAft>
            </a:pPr>
            <a:r>
              <a:rPr sz="1350" b="0" i="0">
                <a:solidFill>
                  <a:srgbClr val="02275A"/>
                </a:solidFill>
                <a:latin typeface="Arial"/>
              </a:rPr>
              <a:t>◆  </a:t>
            </a:r>
            <a:r>
              <a:rPr b="1" sz="1350">
                <a:solidFill>
                  <a:srgbClr val="0B1A31"/>
                </a:solidFill>
                <a:latin typeface="Arial"/>
              </a:rPr>
              <a:t>perform</a:t>
            </a:r>
            <a:r>
              <a:rPr sz="1350">
                <a:solidFill>
                  <a:srgbClr val="02275A"/>
                </a:solidFill>
                <a:latin typeface="Arial"/>
              </a:rPr>
              <a:t>he counts until they are automatic, so your mind is free to perform, not to remember.</a:t>
            </a:r>
          </a:p>
          <a:p>
            <a:pPr>
              <a:lnSpc>
                <a:spcPct val="125000"/>
              </a:lnSpc>
              <a:spcAft>
                <a:spcPts val="700"/>
              </a:spcAft>
            </a:pPr>
            <a:r>
              <a:rPr sz="1350" b="0" i="0">
                <a:solidFill>
                  <a:srgbClr val="02275A"/>
                </a:solidFill>
                <a:latin typeface="Arial"/>
              </a:rPr>
              <a:t>◆  A clean line moving as one is its own kind of power—the same "one voice" the band chases in its sound.</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Sell It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A perfect routine with a blank face moves no one.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Perform with your face, not just your body.</a:t>
            </a:r>
            <a:r>
              <a:rPr sz="1350">
                <a:solidFill>
                  <a:srgbClr val="02275A"/>
                </a:solidFill>
                <a:latin typeface="Arial"/>
              </a:rPr>
              <a:t> The crowd feels exactly what you feel—so feel it, and show it.</a:t>
            </a:r>
          </a:p>
          <a:p>
            <a:pPr>
              <a:lnSpc>
                <a:spcPct val="125000"/>
              </a:lnSpc>
              <a:spcAft>
                <a:spcPts val="700"/>
              </a:spcAft>
            </a:pPr>
            <a:r>
              <a:rPr sz="1350" b="0" i="0">
                <a:solidFill>
                  <a:srgbClr val="02275A"/>
                </a:solidFill>
                <a:latin typeface="Arial"/>
              </a:rPr>
              <a:t>◆  </a:t>
            </a:r>
            <a:r>
              <a:rPr b="1" sz="1350">
                <a:solidFill>
                  <a:srgbClr val="0B1A31"/>
                </a:solidFill>
                <a:latin typeface="Arial"/>
              </a:rPr>
              <a:t>Commit all the way.</a:t>
            </a:r>
            <a:r>
              <a:rPr sz="1350">
                <a:solidFill>
                  <a:srgbClr val="02275A"/>
                </a:solidFill>
                <a:latin typeface="Arial"/>
              </a:rPr>
              <a:t> Half-energy reads as no energy from the stands. Full-out, every rep, every time.</a:t>
            </a:r>
          </a:p>
          <a:p>
            <a:pPr>
              <a:lnSpc>
                <a:spcPct val="125000"/>
              </a:lnSpc>
              <a:spcAft>
                <a:spcPts val="700"/>
              </a:spcAft>
            </a:pPr>
            <a:r>
              <a:rPr sz="1350" b="0" i="0">
                <a:solidFill>
                  <a:srgbClr val="02275A"/>
                </a:solidFill>
                <a:latin typeface="Arial"/>
              </a:rPr>
              <a:t>◆  </a:t>
            </a:r>
            <a:r>
              <a:rPr b="1" sz="1350">
                <a:solidFill>
                  <a:srgbClr val="0B1A31"/>
                </a:solidFill>
                <a:latin typeface="Arial"/>
              </a:rPr>
              <a:t>Connect with the audience.</a:t>
            </a:r>
            <a:r>
              <a:rPr sz="1350">
                <a:solidFill>
                  <a:srgbClr val="02275A"/>
                </a:solidFill>
                <a:latin typeface="Arial"/>
              </a:rPr>
              <a:t> Play to the crowd and the cameras; make them feel invited into the moment.</a:t>
            </a:r>
          </a:p>
          <a:p>
            <a:pPr>
              <a:lnSpc>
                <a:spcPct val="125000"/>
              </a:lnSpc>
              <a:spcAft>
                <a:spcPts val="700"/>
              </a:spcAft>
            </a:pPr>
            <a:r>
              <a:rPr sz="1350" b="0" i="0">
                <a:solidFill>
                  <a:srgbClr val="02275A"/>
                </a:solidFill>
                <a:latin typeface="Arial"/>
              </a:rPr>
              <a:t>◆  Confidence is part of the choreography. Own the field, and the crowd will believe every step.</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PART TWO</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For the Ensemble</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Instrumentalists, the auxiliary can only make visible what you actually play. This half is about giving them music worth interpreting.</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02</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auxiliary just learned to interpret the music—but they can only work with what you give them. A rushed tempo, a mushy hit, a flat dynamic, and there is nothing good to shape. Your playing is the raw material of their art. Your job is to make it worth shaping.</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THEY CAN ONLY SHAPE WHAT YOU ACTUALLY PLAY.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They Ride Your Time</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auxiliary choreographs to a tempo—yours.</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rock-solid</a:t>
            </a:r>
            <a:r>
              <a:rPr sz="1350">
                <a:solidFill>
                  <a:srgbClr val="02275A"/>
                </a:solidFill>
                <a:latin typeface="Arial"/>
              </a:rPr>
              <a:t>t they drilled assumes your tempo is rock-solid. Rush the exciting parts or drag the hard ones, and they cannot stay with the music.</a:t>
            </a:r>
          </a:p>
          <a:p>
            <a:pPr>
              <a:lnSpc>
                <a:spcPct val="125000"/>
              </a:lnSpc>
              <a:spcAft>
                <a:spcPts val="700"/>
              </a:spcAft>
            </a:pPr>
            <a:r>
              <a:rPr sz="1350" b="0" i="0">
                <a:solidFill>
                  <a:srgbClr val="02275A"/>
                </a:solidFill>
                <a:latin typeface="Arial"/>
              </a:rPr>
              <a:t>◆  </a:t>
            </a:r>
            <a:r>
              <a:rPr b="1" sz="1350">
                <a:solidFill>
                  <a:srgbClr val="0B1A31"/>
                </a:solidFill>
                <a:latin typeface="Arial"/>
              </a:rPr>
              <a:t>Lock to the drum major and the pulse.</a:t>
            </a:r>
            <a:r>
              <a:rPr sz="1350">
                <a:solidFill>
                  <a:srgbClr val="02275A"/>
                </a:solidFill>
                <a:latin typeface="Arial"/>
              </a:rPr>
              <a:t> Steady time is the floor the whole visual stands on.</a:t>
            </a:r>
          </a:p>
          <a:p>
            <a:pPr>
              <a:lnSpc>
                <a:spcPct val="125000"/>
              </a:lnSpc>
              <a:spcAft>
                <a:spcPts val="700"/>
              </a:spcAft>
            </a:pPr>
            <a:r>
              <a:rPr sz="1350" b="0" i="0">
                <a:solidFill>
                  <a:srgbClr val="02275A"/>
                </a:solidFill>
                <a:latin typeface="Arial"/>
              </a:rPr>
              <a:t>◆  When you move the tempo, you move the ground under their feet—their hits land early or late through no fault of their own.</a:t>
            </a:r>
          </a:p>
          <a:p>
            <a:pPr>
              <a:lnSpc>
                <a:spcPct val="125000"/>
              </a:lnSpc>
              <a:spcAft>
                <a:spcPts val="700"/>
              </a:spcAft>
            </a:pPr>
            <a:r>
              <a:rPr sz="1350" b="0" i="0">
                <a:solidFill>
                  <a:srgbClr val="02275A"/>
                </a:solidFill>
                <a:latin typeface="Arial"/>
              </a:rPr>
              <a:t>◆  Hold the pocket, especially in the exact moment everyone wants to speed up.</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Hit the Hits Together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Their visual hit is only as clean as your musical hit.</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with</a:t>
            </a:r>
            <a:r>
              <a:rPr sz="1350">
                <a:solidFill>
                  <a:srgbClr val="02275A"/>
                </a:solidFill>
                <a:latin typeface="Arial"/>
              </a:rPr>
              <a:t>auxiliary snaps with the band. If your hit is ragged—some early, some late—their hit looks ragged too.</a:t>
            </a:r>
          </a:p>
          <a:p>
            <a:pPr>
              <a:lnSpc>
                <a:spcPct val="125000"/>
              </a:lnSpc>
              <a:spcAft>
                <a:spcPts val="700"/>
              </a:spcAft>
            </a:pPr>
            <a:r>
              <a:rPr sz="1350" b="0" i="0">
                <a:solidFill>
                  <a:srgbClr val="02275A"/>
                </a:solidFill>
                <a:latin typeface="Arial"/>
              </a:rPr>
              <a:t>◆  </a:t>
            </a:r>
            <a:r>
              <a:rPr b="1" sz="1350">
                <a:solidFill>
                  <a:srgbClr val="0B1A31"/>
                </a:solidFill>
                <a:latin typeface="Arial"/>
              </a:rPr>
              <a:t>tight, unified accents</a:t>
            </a:r>
            <a:r>
              <a:rPr sz="1350">
                <a:solidFill>
                  <a:srgbClr val="02275A"/>
                </a:solidFill>
                <a:latin typeface="Arial"/>
              </a:rPr>
              <a:t>cents: same attack, same length, same release. A clean band hit is what makes a clean visual hit possible.</a:t>
            </a:r>
          </a:p>
          <a:p>
            <a:pPr>
              <a:lnSpc>
                <a:spcPct val="125000"/>
              </a:lnSpc>
              <a:spcAft>
                <a:spcPts val="700"/>
              </a:spcAft>
            </a:pPr>
            <a:r>
              <a:rPr sz="1350" b="0" i="0">
                <a:solidFill>
                  <a:srgbClr val="02275A"/>
                </a:solidFill>
                <a:latin typeface="Arial"/>
              </a:rPr>
              <a:t>◆  </a:t>
            </a:r>
            <a:r>
              <a:rPr b="1" sz="1350">
                <a:solidFill>
                  <a:srgbClr val="0B1A31"/>
                </a:solidFill>
                <a:latin typeface="Arial"/>
              </a:rPr>
              <a:t>rest before the hit</a:t>
            </a:r>
            <a:r>
              <a:rPr sz="1350">
                <a:solidFill>
                  <a:srgbClr val="02275A"/>
                </a:solidFill>
                <a:latin typeface="Arial"/>
              </a:rPr>
              <a:t>re the hit. The silence is theirs too; clip it and the pause lands for no one.</a:t>
            </a:r>
          </a:p>
          <a:p>
            <a:pPr>
              <a:lnSpc>
                <a:spcPct val="125000"/>
              </a:lnSpc>
              <a:spcAft>
                <a:spcPts val="700"/>
              </a:spcAft>
            </a:pPr>
            <a:r>
              <a:rPr sz="1350" b="0" i="0">
                <a:solidFill>
                  <a:srgbClr val="02275A"/>
                </a:solidFill>
                <a:latin typeface="Arial"/>
              </a:rPr>
              <a:t>◆  One sloppy entrance can undo an entire eight-count of clean choreography.</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Give Them Dynamics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cannot interpret a wall of one volume.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swells</a:t>
            </a:r>
            <a:r>
              <a:rPr sz="1350">
                <a:solidFill>
                  <a:srgbClr val="02275A"/>
                </a:solidFill>
                <a:latin typeface="Arial"/>
              </a:rPr>
              <a:t>xiliary grows when the music swells and settles when it drops. Play everything the same, and there is nothing for them to match.</a:t>
            </a:r>
          </a:p>
          <a:p>
            <a:pPr>
              <a:lnSpc>
                <a:spcPct val="125000"/>
              </a:lnSpc>
              <a:spcAft>
                <a:spcPts val="700"/>
              </a:spcAft>
            </a:pPr>
            <a:r>
              <a:rPr sz="1350" b="0" i="0">
                <a:solidFill>
                  <a:srgbClr val="02275A"/>
                </a:solidFill>
                <a:latin typeface="Arial"/>
              </a:rPr>
              <a:t>◆  </a:t>
            </a:r>
            <a:r>
              <a:rPr b="1" sz="1350">
                <a:solidFill>
                  <a:srgbClr val="0B1A31"/>
                </a:solidFill>
                <a:latin typeface="Arial"/>
              </a:rPr>
              <a:t>for real</a:t>
            </a:r>
            <a:r>
              <a:rPr sz="1350">
                <a:solidFill>
                  <a:srgbClr val="02275A"/>
                </a:solidFill>
                <a:latin typeface="Arial"/>
              </a:rPr>
              <a:t> crescendos and the softs for real. Your dynamic contrast is what gives their movement its build.</a:t>
            </a:r>
          </a:p>
          <a:p>
            <a:pPr>
              <a:lnSpc>
                <a:spcPct val="125000"/>
              </a:lnSpc>
              <a:spcAft>
                <a:spcPts val="700"/>
              </a:spcAft>
            </a:pPr>
            <a:r>
              <a:rPr sz="1350" b="0" i="0">
                <a:solidFill>
                  <a:srgbClr val="02275A"/>
                </a:solidFill>
                <a:latin typeface="Arial"/>
              </a:rPr>
              <a:t>◆  A true pianissimo lets them go small and intimate; a real fortissimo lets them explode. Give them the whole range.</a:t>
            </a:r>
          </a:p>
          <a:p>
            <a:pPr>
              <a:lnSpc>
                <a:spcPct val="125000"/>
              </a:lnSpc>
              <a:spcAft>
                <a:spcPts val="700"/>
              </a:spcAft>
            </a:pPr>
            <a:r>
              <a:rPr sz="1350" b="0" i="0">
                <a:solidFill>
                  <a:srgbClr val="02275A"/>
                </a:solidFill>
                <a:latin typeface="Arial"/>
              </a:rPr>
              <a:t>◆  Flat music makes flat choreography. Shape the music, and you shape the show.</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Play With Feeling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Clean is not enough—give them something to feel.</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style</a:t>
            </a:r>
            <a:r>
              <a:rPr sz="1350">
                <a:solidFill>
                  <a:srgbClr val="02275A"/>
                </a:solidFill>
                <a:latin typeface="Arial"/>
              </a:rPr>
              <a:t>the style—the groove, the swing, the soul—so there is a feeling in the music for them to interpret.</a:t>
            </a:r>
          </a:p>
          <a:p>
            <a:pPr>
              <a:lnSpc>
                <a:spcPct val="125000"/>
              </a:lnSpc>
              <a:spcAft>
                <a:spcPts val="700"/>
              </a:spcAft>
            </a:pPr>
            <a:r>
              <a:rPr sz="1350" b="0" i="0">
                <a:solidFill>
                  <a:srgbClr val="02275A"/>
                </a:solidFill>
                <a:latin typeface="Arial"/>
              </a:rPr>
              <a:t>◆  </a:t>
            </a:r>
            <a:r>
              <a:rPr b="1" sz="1350">
                <a:solidFill>
                  <a:srgbClr val="0B1A31"/>
                </a:solidFill>
                <a:latin typeface="Arial"/>
              </a:rPr>
              <a:t>Bring the melody and the hook out.</a:t>
            </a:r>
            <a:r>
              <a:rPr sz="1350">
                <a:solidFill>
                  <a:srgbClr val="02275A"/>
                </a:solidFill>
                <a:latin typeface="Arial"/>
              </a:rPr>
              <a:t> The crowd's ear is on the tune the auxiliary is telling the story of; make sure they can hear it.</a:t>
            </a:r>
          </a:p>
          <a:p>
            <a:pPr>
              <a:lnSpc>
                <a:spcPct val="125000"/>
              </a:lnSpc>
              <a:spcAft>
                <a:spcPts val="700"/>
              </a:spcAft>
            </a:pPr>
            <a:r>
              <a:rPr sz="1350" b="0" i="0">
                <a:solidFill>
                  <a:srgbClr val="02275A"/>
                </a:solidFill>
                <a:latin typeface="Arial"/>
              </a:rPr>
              <a:t>◆  </a:t>
            </a:r>
            <a:r>
              <a:rPr b="1" sz="1350">
                <a:solidFill>
                  <a:srgbClr val="0B1A31"/>
                </a:solidFill>
                <a:latin typeface="Arial"/>
              </a:rPr>
              <a:t>Phrase it.</a:t>
            </a:r>
            <a:r>
              <a:rPr sz="1350">
                <a:solidFill>
                  <a:srgbClr val="02275A"/>
                </a:solidFill>
                <a:latin typeface="Arial"/>
              </a:rPr>
              <a:t> Let the music breathe. A phrased line gives the auxiliary a line to move.</a:t>
            </a:r>
          </a:p>
          <a:p>
            <a:pPr>
              <a:lnSpc>
                <a:spcPct val="125000"/>
              </a:lnSpc>
              <a:spcAft>
                <a:spcPts val="700"/>
              </a:spcAft>
            </a:pPr>
            <a:r>
              <a:rPr sz="1350" b="0" i="0">
                <a:solidFill>
                  <a:srgbClr val="02275A"/>
                </a:solidFill>
                <a:latin typeface="Arial"/>
              </a:rPr>
              <a:t>◆  Your energy on the horn becomes their energy on the field. Play like you mean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Icebreaker</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song is a spiritual; the dancers never say a word, yet they tell its whole story. This is interpretation at its highest—movement that means every note.</a:t>
            </a:r>
          </a:p>
        </p:txBody>
      </p:sp>
      <p:sp>
        <p:nvSpPr>
          <p:cNvPr id="10" name="TextBox 9"/>
          <p:cNvSpPr txBox="1"/>
          <p:nvPr/>
        </p:nvSpPr>
        <p:spPr>
          <a:xfrm>
            <a:off x="713232" y="2395728"/>
            <a:ext cx="10762488" cy="1645920"/>
          </a:xfrm>
          <a:prstGeom prst="rect">
            <a:avLst/>
          </a:prstGeom>
          <a:noFill/>
        </p:spPr>
        <p:txBody>
          <a:bodyPr wrap="square" lIns="0" rIns="0" tIns="0" bIns="0">
            <a:spAutoFit/>
          </a:bodyPr>
          <a:lstStyle/>
          <a:p>
            <a:pPr algn="ctr">
              <a:spcAft>
                <a:spcPts val="800"/>
              </a:spcAft>
            </a:pPr>
            <a:r>
              <a:rPr sz="2000" b="0" i="0">
                <a:solidFill>
                  <a:srgbClr val="B76E79"/>
                </a:solidFill>
                <a:latin typeface="Arial"/>
              </a:rPr>
              <a:t>▶</a:t>
            </a:r>
          </a:p>
          <a:p>
            <a:pPr algn="ctr">
              <a:spcAft>
                <a:spcPts val="800"/>
              </a:spcAft>
            </a:pPr>
            <a:r>
              <a:rPr sz="2200" b="1" i="0">
                <a:solidFill>
                  <a:srgbClr val="0B1A31"/>
                </a:solidFill>
                <a:latin typeface="Georgia"/>
              </a:rPr>
              <a:t>Alvin Ailey — “Wade in the Water” from Revelations</a:t>
            </a:r>
          </a:p>
          <a:p>
            <a:pPr algn="ctr">
              <a:spcAft>
                <a:spcPts val="500"/>
              </a:spcAft>
            </a:pPr>
            <a:r>
              <a:rPr sz="1700" b="1" i="0">
                <a:solidFill>
                  <a:srgbClr val="004AAD"/>
                </a:solidFill>
                <a:latin typeface="Georgia"/>
              </a:rPr>
              <a:t>youtu.be/k5IoS5gSA74</a:t>
            </a:r>
          </a:p>
          <a:p>
            <a:pPr algn="ctr">
              <a:spcAft>
                <a:spcPts val="0"/>
              </a:spcAft>
            </a:pPr>
            <a:r>
              <a:rPr sz="950" b="1" i="0" spc="120">
                <a:solidFill>
                  <a:srgbClr val="B76E79"/>
                </a:solidFill>
                <a:latin typeface="Arial"/>
              </a:rPr>
              <a:t>WATCH · 3:14</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19.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Be Consistent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They choreograph to how you played it—so play it that way every time.</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rehearsal</a:t>
            </a:r>
            <a:r>
              <a:rPr sz="1350">
                <a:solidFill>
                  <a:srgbClr val="02275A"/>
                </a:solidFill>
                <a:latin typeface="Arial"/>
              </a:rPr>
              <a:t>iary sets their movement to your rehearsal performance. Change the tempo, the dynamics, or the feel on show day, and you pull the rug out from under them.</a:t>
            </a:r>
          </a:p>
          <a:p>
            <a:pPr>
              <a:lnSpc>
                <a:spcPct val="125000"/>
              </a:lnSpc>
              <a:spcAft>
                <a:spcPts val="700"/>
              </a:spcAft>
            </a:pPr>
            <a:r>
              <a:rPr sz="1350" b="0" i="0">
                <a:solidFill>
                  <a:srgbClr val="02275A"/>
                </a:solidFill>
                <a:latin typeface="Arial"/>
              </a:rPr>
              <a:t>◆  </a:t>
            </a:r>
            <a:r>
              <a:rPr b="1" sz="1350">
                <a:solidFill>
                  <a:srgbClr val="0B1A31"/>
                </a:solidFill>
                <a:latin typeface="Arial"/>
              </a:rPr>
              <a:t>one interpretation</a:t>
            </a:r>
            <a:r>
              <a:rPr sz="1350">
                <a:solidFill>
                  <a:srgbClr val="02275A"/>
                </a:solidFill>
                <a:latin typeface="Arial"/>
              </a:rPr>
              <a:t>retation and repeat it. The same performance every time is what lets them count on you.</a:t>
            </a:r>
          </a:p>
          <a:p>
            <a:pPr>
              <a:lnSpc>
                <a:spcPct val="125000"/>
              </a:lnSpc>
              <a:spcAft>
                <a:spcPts val="700"/>
              </a:spcAft>
            </a:pPr>
            <a:r>
              <a:rPr sz="1350" b="0" i="0">
                <a:solidFill>
                  <a:srgbClr val="02275A"/>
                </a:solidFill>
                <a:latin typeface="Arial"/>
              </a:rPr>
              <a:t>◆  </a:t>
            </a:r>
            <a:r>
              <a:rPr b="1" sz="1350">
                <a:solidFill>
                  <a:srgbClr val="0B1A31"/>
                </a:solidFill>
                <a:latin typeface="Arial"/>
              </a:rPr>
              <a:t>tell them early</a:t>
            </a:r>
            <a:r>
              <a:rPr sz="1350">
                <a:solidFill>
                  <a:srgbClr val="02275A"/>
                </a:solidFill>
                <a:latin typeface="Arial"/>
              </a:rPr>
              <a:t>s to change, tell them early—the choreography has to change with it. Never surprise the auxiliary on the field.</a:t>
            </a:r>
          </a:p>
          <a:p>
            <a:pPr>
              <a:lnSpc>
                <a:spcPct val="125000"/>
              </a:lnSpc>
              <a:spcAft>
                <a:spcPts val="700"/>
              </a:spcAft>
            </a:pPr>
            <a:r>
              <a:rPr sz="1350" b="0" i="0">
                <a:solidFill>
                  <a:srgbClr val="02275A"/>
                </a:solidFill>
                <a:latin typeface="Arial"/>
              </a:rPr>
              <a:t>◆  Reliable is a compliment. Be the section they never have to worry about.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0.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Make Them Look Great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are not each other's background. You are one show.</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Know the visual.</a:t>
            </a:r>
            <a:r>
              <a:rPr sz="1350">
                <a:solidFill>
                  <a:srgbClr val="02275A"/>
                </a:solidFill>
                <a:latin typeface="Arial"/>
              </a:rPr>
              <a:t> When you understand what the auxiliary is doing, you play to make it land—you serve the moment together.</a:t>
            </a:r>
          </a:p>
          <a:p>
            <a:pPr>
              <a:lnSpc>
                <a:spcPct val="125000"/>
              </a:lnSpc>
              <a:spcAft>
                <a:spcPts val="700"/>
              </a:spcAft>
            </a:pPr>
            <a:r>
              <a:rPr sz="1350" b="0" i="0">
                <a:solidFill>
                  <a:srgbClr val="02275A"/>
                </a:solidFill>
                <a:latin typeface="Arial"/>
              </a:rPr>
              <a:t>◆  </a:t>
            </a:r>
            <a:r>
              <a:rPr b="1" sz="1350">
                <a:solidFill>
                  <a:srgbClr val="0B1A31"/>
                </a:solidFill>
                <a:latin typeface="Arial"/>
              </a:rPr>
              <a:t>auxiliary shines</a:t>
            </a:r>
            <a:r>
              <a:rPr sz="1350">
                <a:solidFill>
                  <a:srgbClr val="02275A"/>
                </a:solidFill>
                <a:latin typeface="Arial"/>
              </a:rPr>
              <a:t>ght and full of feeling, the auxiliary shines—and when they shine, the whole crowd feels the music you are making.</a:t>
            </a:r>
          </a:p>
          <a:p>
            <a:pPr>
              <a:lnSpc>
                <a:spcPct val="125000"/>
              </a:lnSpc>
              <a:spcAft>
                <a:spcPts val="700"/>
              </a:spcAft>
            </a:pPr>
            <a:r>
              <a:rPr sz="1350" b="0" i="0">
                <a:solidFill>
                  <a:srgbClr val="02275A"/>
                </a:solidFill>
                <a:latin typeface="Arial"/>
              </a:rPr>
              <a:t>◆  Rehearse as one. The band and the auxiliary locking in together is what turns a routine into a moment.</a:t>
            </a:r>
          </a:p>
          <a:p>
            <a:pPr>
              <a:lnSpc>
                <a:spcPct val="125000"/>
              </a:lnSpc>
              <a:spcAft>
                <a:spcPts val="700"/>
              </a:spcAft>
            </a:pPr>
            <a:r>
              <a:rPr sz="1350" b="0" i="0">
                <a:solidFill>
                  <a:srgbClr val="02275A"/>
                </a:solidFill>
                <a:latin typeface="Arial"/>
              </a:rPr>
              <a:t>◆  Great bands make their auxiliary look great; great auxiliary makes the band unforgettable.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21.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YOUR CHARGE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One Field.
One Show.</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Auxiliary, make the music visible. Ensemble, make music worth making visible. The crowd does not see two units—they see one show. When the band plays tight and full of feeling, and the auxiliary moves it with everything they have, the whole field speaks with one voice. Give them a moment they will feel long after the last note.</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Serve First. Lead Always. — Drive the Legacy.</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The Hampton University Marching Force
Hampton's Heartbeat</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2.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02275A">
              <a:alpha val="88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0"/>
            <a:ext cx="146304" cy="685800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87552" y="1874519"/>
            <a:ext cx="8229600" cy="365760"/>
          </a:xfrm>
          <a:prstGeom prst="rect">
            <a:avLst/>
          </a:prstGeom>
          <a:noFill/>
        </p:spPr>
        <p:txBody>
          <a:bodyPr wrap="square" lIns="0" rIns="0" tIns="0" bIns="0">
            <a:spAutoFit/>
          </a:bodyPr>
          <a:lstStyle/>
          <a:p>
            <a:pPr>
              <a:spcAft>
                <a:spcPts val="0"/>
              </a:spcAft>
            </a:pPr>
            <a:r>
              <a:rPr sz="1000" b="1" i="0" spc="240">
                <a:solidFill>
                  <a:srgbClr val="B76E79"/>
                </a:solidFill>
                <a:latin typeface="Arial"/>
              </a:rPr>
              <a:t>PART ONE</a:t>
            </a:r>
          </a:p>
        </p:txBody>
      </p:sp>
      <p:sp>
        <p:nvSpPr>
          <p:cNvPr id="6" name="TextBox 5"/>
          <p:cNvSpPr txBox="1"/>
          <p:nvPr/>
        </p:nvSpPr>
        <p:spPr>
          <a:xfrm>
            <a:off x="914400" y="2286000"/>
            <a:ext cx="7498079" cy="1828800"/>
          </a:xfrm>
          <a:prstGeom prst="rect">
            <a:avLst/>
          </a:prstGeom>
          <a:noFill/>
        </p:spPr>
        <p:txBody>
          <a:bodyPr wrap="square" lIns="0" rIns="0" tIns="0" bIns="0">
            <a:spAutoFit/>
          </a:bodyPr>
          <a:lstStyle/>
          <a:p>
            <a:pPr>
              <a:lnSpc>
                <a:spcPct val="103000"/>
              </a:lnSpc>
              <a:spcAft>
                <a:spcPts val="0"/>
              </a:spcAft>
            </a:pPr>
            <a:r>
              <a:rPr sz="4000" b="1" i="0">
                <a:solidFill>
                  <a:srgbClr val="FFFFFF"/>
                </a:solidFill>
                <a:latin typeface="Georgia"/>
              </a:rPr>
              <a:t>For the Auxiliary</a:t>
            </a:r>
          </a:p>
        </p:txBody>
      </p:sp>
      <p:sp>
        <p:nvSpPr>
          <p:cNvPr id="7" name="TextBox 6"/>
          <p:cNvSpPr txBox="1"/>
          <p:nvPr/>
        </p:nvSpPr>
        <p:spPr>
          <a:xfrm>
            <a:off x="987552" y="4206240"/>
            <a:ext cx="8412480" cy="1737360"/>
          </a:xfrm>
          <a:prstGeom prst="rect">
            <a:avLst/>
          </a:prstGeom>
          <a:noFill/>
        </p:spPr>
        <p:txBody>
          <a:bodyPr wrap="square" lIns="0" rIns="0" tIns="0" bIns="0">
            <a:spAutoFit/>
          </a:bodyPr>
          <a:lstStyle/>
          <a:p>
            <a:pPr>
              <a:lnSpc>
                <a:spcPct val="150000"/>
              </a:lnSpc>
              <a:spcAft>
                <a:spcPts val="0"/>
              </a:spcAft>
            </a:pPr>
            <a:r>
              <a:rPr sz="1400" b="0" i="0">
                <a:solidFill>
                  <a:srgbClr val="C9DAF0"/>
                </a:solidFill>
                <a:latin typeface="Arial"/>
              </a:rPr>
              <a:t>You are the ones who make the music visible. This half is about turning what the band plays into movement the crowd can see and feel.</a:t>
            </a:r>
          </a:p>
        </p:txBody>
      </p:sp>
      <p:sp>
        <p:nvSpPr>
          <p:cNvPr id="8" name="TextBox 7"/>
          <p:cNvSpPr txBox="1"/>
          <p:nvPr/>
        </p:nvSpPr>
        <p:spPr>
          <a:xfrm>
            <a:off x="987552" y="5806440"/>
            <a:ext cx="6400800" cy="457200"/>
          </a:xfrm>
          <a:prstGeom prst="rect">
            <a:avLst/>
          </a:prstGeom>
          <a:noFill/>
        </p:spPr>
        <p:txBody>
          <a:bodyPr wrap="square" lIns="0" rIns="0" tIns="0" bIns="0">
            <a:spAutoFit/>
          </a:bodyPr>
          <a:lstStyle/>
          <a:p>
            <a:pPr>
              <a:spcAft>
                <a:spcPts val="0"/>
              </a:spcAft>
            </a:pPr>
            <a:r>
              <a:rPr sz="1500" b="0" i="1">
                <a:solidFill>
                  <a:srgbClr val="FFFFFF"/>
                </a:solidFill>
                <a:latin typeface="Georgia"/>
              </a:rPr>
              <a:t/>
            </a:r>
          </a:p>
        </p:txBody>
      </p:sp>
      <p:sp>
        <p:nvSpPr>
          <p:cNvPr id="9" name="TextBox 8"/>
          <p:cNvSpPr txBox="1"/>
          <p:nvPr/>
        </p:nvSpPr>
        <p:spPr>
          <a:xfrm>
            <a:off x="7680960" y="5806440"/>
            <a:ext cx="3566160" cy="548640"/>
          </a:xfrm>
          <a:prstGeom prst="rect">
            <a:avLst/>
          </a:prstGeom>
          <a:noFill/>
        </p:spPr>
        <p:txBody>
          <a:bodyPr wrap="square" lIns="0" rIns="0" tIns="0" bIns="0">
            <a:spAutoFit/>
          </a:bodyPr>
          <a:lstStyle/>
          <a:p>
            <a:pPr algn="r">
              <a:lnSpc>
                <a:spcPct val="130000"/>
              </a:lnSpc>
              <a:spcAft>
                <a:spcPts val="0"/>
              </a:spcAft>
            </a:pPr>
            <a:r>
              <a:rPr sz="900" b="0" i="0">
                <a:solidFill>
                  <a:srgbClr val="C9DAF0"/>
                </a:solidFill>
                <a:latin typeface="Arial"/>
              </a:rPr>
              <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3.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EEF4FA">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1097280"/>
            <a:ext cx="5486400" cy="365760"/>
          </a:xfrm>
          <a:prstGeom prst="rect">
            <a:avLst/>
          </a:prstGeom>
          <a:noFill/>
        </p:spPr>
        <p:txBody>
          <a:bodyPr wrap="square" lIns="0" rIns="0" tIns="0" bIns="0">
            <a:spAutoFit/>
          </a:bodyPr>
          <a:lstStyle/>
          <a:p>
            <a:pPr>
              <a:spcAft>
                <a:spcPts val="0"/>
              </a:spcAft>
            </a:pPr>
            <a:r>
              <a:rPr sz="1000" b="1" i="0" spc="220">
                <a:solidFill>
                  <a:srgbClr val="004AAD"/>
                </a:solidFill>
                <a:latin typeface="Arial"/>
              </a:rPr>
              <a:t>THE PREMISE</a:t>
            </a:r>
          </a:p>
        </p:txBody>
      </p:sp>
      <p:sp>
        <p:nvSpPr>
          <p:cNvPr id="7" name="TextBox 6"/>
          <p:cNvSpPr txBox="1"/>
          <p:nvPr/>
        </p:nvSpPr>
        <p:spPr>
          <a:xfrm>
            <a:off x="9692640" y="502920"/>
            <a:ext cx="1920240" cy="1645920"/>
          </a:xfrm>
          <a:prstGeom prst="rect">
            <a:avLst/>
          </a:prstGeom>
          <a:noFill/>
        </p:spPr>
        <p:txBody>
          <a:bodyPr wrap="square" lIns="0" rIns="0" tIns="0" bIns="0">
            <a:spAutoFit/>
          </a:bodyPr>
          <a:lstStyle/>
          <a:p>
            <a:pPr algn="r">
              <a:spcAft>
                <a:spcPts val="0"/>
              </a:spcAft>
            </a:pPr>
            <a:r>
              <a:rPr sz="10000" b="1" i="0">
                <a:solidFill>
                  <a:srgbClr val="C9DAF0"/>
                </a:solidFill>
                <a:latin typeface="Georgia"/>
              </a:rPr>
              <a:t>01</a:t>
            </a:r>
          </a:p>
        </p:txBody>
      </p:sp>
      <p:sp>
        <p:nvSpPr>
          <p:cNvPr id="8" name="TextBox 7"/>
          <p:cNvSpPr txBox="1"/>
          <p:nvPr/>
        </p:nvSpPr>
        <p:spPr>
          <a:xfrm>
            <a:off x="713232" y="1737360"/>
            <a:ext cx="9692640" cy="3291840"/>
          </a:xfrm>
          <a:prstGeom prst="rect">
            <a:avLst/>
          </a:prstGeom>
          <a:noFill/>
        </p:spPr>
        <p:txBody>
          <a:bodyPr wrap="square" lIns="0" rIns="0" tIns="0" bIns="0">
            <a:spAutoFit/>
          </a:bodyPr>
          <a:lstStyle/>
          <a:p>
            <a:pPr>
              <a:lnSpc>
                <a:spcPct val="142000"/>
              </a:lnSpc>
              <a:spcAft>
                <a:spcPts val="0"/>
              </a:spcAft>
            </a:pPr>
            <a:r>
              <a:rPr sz="1800" b="0" i="0">
                <a:solidFill>
                  <a:srgbClr val="0B1A31"/>
                </a:solidFill>
                <a:latin typeface="Georgia"/>
              </a:rPr>
              <a:t>The band gives the music its sound. You give it its face. The crowd does not just hear the song—they watch you feel it. Your job is to make the music visible: to turn a melody into a moment they can see, and a lyric into a story they cannot look away from.</a:t>
            </a:r>
          </a:p>
        </p:txBody>
      </p:sp>
      <p:sp>
        <p:nvSpPr>
          <p:cNvPr id="9" name="TextBox 8"/>
          <p:cNvSpPr txBox="1"/>
          <p:nvPr/>
        </p:nvSpPr>
        <p:spPr>
          <a:xfrm>
            <a:off x="713232" y="5623560"/>
            <a:ext cx="8229600" cy="365760"/>
          </a:xfrm>
          <a:prstGeom prst="rect">
            <a:avLst/>
          </a:prstGeom>
          <a:noFill/>
        </p:spPr>
        <p:txBody>
          <a:bodyPr wrap="square" lIns="0" rIns="0" tIns="0" bIns="0">
            <a:spAutoFit/>
          </a:bodyPr>
          <a:lstStyle/>
          <a:p>
            <a:pPr>
              <a:spcAft>
                <a:spcPts val="0"/>
              </a:spcAft>
            </a:pPr>
            <a:r>
              <a:rPr sz="1050" b="1" i="0" spc="60">
                <a:solidFill>
                  <a:srgbClr val="004AAD"/>
                </a:solidFill>
                <a:latin typeface="Arial"/>
              </a:rPr>
              <a:t>MAKE THE MUSIC VISIBLE.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4.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What You Really Do</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auxiliary is not decoration—it is the music, made visible.</a:t>
            </a:r>
          </a:p>
        </p:txBody>
      </p:sp>
      <p:sp>
        <p:nvSpPr>
          <p:cNvPr id="10" name="TextBox 9"/>
          <p:cNvSpPr txBox="1"/>
          <p:nvPr/>
        </p:nvSpPr>
        <p:spPr>
          <a:xfrm>
            <a:off x="713232" y="2075688"/>
            <a:ext cx="5120640" cy="1280160"/>
          </a:xfrm>
          <a:prstGeom prst="rect">
            <a:avLst/>
          </a:prstGeom>
          <a:noFill/>
        </p:spPr>
        <p:txBody>
          <a:bodyPr wrap="square" lIns="0" rIns="0" tIns="0" bIns="0">
            <a:spAutoFit/>
          </a:bodyPr>
          <a:lstStyle/>
          <a:p>
            <a:pPr>
              <a:spcAft>
                <a:spcPts val="200"/>
              </a:spcAft>
            </a:pPr>
            <a:r>
              <a:rPr sz="2400" b="1" i="0">
                <a:solidFill>
                  <a:srgbClr val="B76E79"/>
                </a:solidFill>
                <a:latin typeface="Georgia"/>
              </a:rPr>
              <a:t>1</a:t>
            </a:r>
          </a:p>
          <a:p>
            <a:pPr>
              <a:spcAft>
                <a:spcPts val="400"/>
              </a:spcAft>
            </a:pPr>
            <a:r>
              <a:rPr sz="1500" b="1" i="0">
                <a:solidFill>
                  <a:srgbClr val="02275A"/>
                </a:solidFill>
                <a:latin typeface="Arial"/>
              </a:rPr>
              <a:t>Amplify the Music</a:t>
            </a:r>
          </a:p>
          <a:p>
            <a:pPr>
              <a:lnSpc>
                <a:spcPct val="130000"/>
              </a:lnSpc>
              <a:spcAft>
                <a:spcPts val="0"/>
              </a:spcAft>
            </a:pPr>
            <a:r>
              <a:rPr sz="1090" b="0" i="0">
                <a:solidFill>
                  <a:srgbClr val="4C5B72"/>
                </a:solidFill>
                <a:latin typeface="Arial"/>
              </a:rPr>
              <a:t>When you hit the accent with the band, the whole crowd feels it twice—once in the ear, once in the eye.</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5.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Listen First</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You cannot interpret what you have not studied.</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learn the song</a:t>
            </a:r>
            <a:r>
              <a:rPr sz="1350">
                <a:solidFill>
                  <a:srgbClr val="02275A"/>
                </a:solidFill>
                <a:latin typeface="Arial"/>
              </a:rPr>
              <a:t>ent a single count, learn the song: its mood, its story, and where it builds and breaks.</a:t>
            </a:r>
          </a:p>
          <a:p>
            <a:pPr>
              <a:lnSpc>
                <a:spcPct val="125000"/>
              </a:lnSpc>
              <a:spcAft>
                <a:spcPts val="700"/>
              </a:spcAft>
            </a:pPr>
            <a:r>
              <a:rPr sz="1350" b="0" i="0">
                <a:solidFill>
                  <a:srgbClr val="02275A"/>
                </a:solidFill>
                <a:latin typeface="Arial"/>
              </a:rPr>
              <a:t>◆  </a:t>
            </a:r>
            <a:r>
              <a:rPr b="1" sz="1350">
                <a:solidFill>
                  <a:srgbClr val="0B1A31"/>
                </a:solidFill>
                <a:latin typeface="Arial"/>
              </a:rPr>
              <a:t>structure</a:t>
            </a:r>
            <a:r>
              <a:rPr sz="1350">
                <a:solidFill>
                  <a:srgbClr val="02275A"/>
                </a:solidFill>
                <a:latin typeface="Arial"/>
              </a:rPr>
              <a:t>tructure—intro, verse, chorus, the hits, the pause before the hit. Movement lives inside that map.</a:t>
            </a:r>
          </a:p>
          <a:p>
            <a:pPr>
              <a:lnSpc>
                <a:spcPct val="125000"/>
              </a:lnSpc>
              <a:spcAft>
                <a:spcPts val="700"/>
              </a:spcAft>
            </a:pPr>
            <a:r>
              <a:rPr sz="1350" b="0" i="0">
                <a:solidFill>
                  <a:srgbClr val="02275A"/>
                </a:solidFill>
                <a:latin typeface="Arial"/>
              </a:rPr>
              <a:t>◆  </a:t>
            </a:r>
            <a:r>
              <a:rPr b="1" sz="1350">
                <a:solidFill>
                  <a:srgbClr val="0B1A31"/>
                </a:solidFill>
                <a:latin typeface="Arial"/>
              </a:rPr>
              <a:t>lyrics</a:t>
            </a:r>
            <a:r>
              <a:rPr sz="1350">
                <a:solidFill>
                  <a:srgbClr val="02275A"/>
                </a:solidFill>
                <a:latin typeface="Arial"/>
              </a:rPr>
              <a:t>he lyrics like a script. What is the song saying, and how does it feel when it says it?</a:t>
            </a:r>
          </a:p>
          <a:p>
            <a:pPr>
              <a:lnSpc>
                <a:spcPct val="125000"/>
              </a:lnSpc>
              <a:spcAft>
                <a:spcPts val="700"/>
              </a:spcAft>
            </a:pPr>
            <a:r>
              <a:rPr sz="1350" b="0" i="0">
                <a:solidFill>
                  <a:srgbClr val="02275A"/>
                </a:solidFill>
                <a:latin typeface="Arial"/>
              </a:rPr>
              <a:t>◆  </a:t>
            </a:r>
            <a:r>
              <a:rPr b="1" sz="1350">
                <a:solidFill>
                  <a:srgbClr val="0B1A31"/>
                </a:solidFill>
                <a:latin typeface="Arial"/>
              </a:rPr>
              <a:t>accents and the pocket</a:t>
            </a:r>
            <a:r>
              <a:rPr sz="1350">
                <a:solidFill>
                  <a:srgbClr val="02275A"/>
                </a:solidFill>
                <a:latin typeface="Arial"/>
              </a:rPr>
              <a:t>he pocket. Great interpretation starts with great listening, not great tricks.</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6.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Move the Feeling</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Match the quality of your movement to the feeling of the music.</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smooth and lyrical</a:t>
            </a:r>
            <a:r>
              <a:rPr sz="1350">
                <a:solidFill>
                  <a:srgbClr val="02275A"/>
                </a:solidFill>
                <a:latin typeface="Arial"/>
              </a:rPr>
              <a:t>smooth and lyrical, move sustained and flowing. When it is sharp and aggressive, move strong and direct.</a:t>
            </a:r>
          </a:p>
          <a:p>
            <a:pPr>
              <a:lnSpc>
                <a:spcPct val="125000"/>
              </a:lnSpc>
              <a:spcAft>
                <a:spcPts val="700"/>
              </a:spcAft>
            </a:pPr>
            <a:r>
              <a:rPr sz="1350" b="0" i="0">
                <a:solidFill>
                  <a:srgbClr val="02275A"/>
                </a:solidFill>
                <a:latin typeface="Arial"/>
              </a:rPr>
              <a:t>◆  </a:t>
            </a:r>
            <a:r>
              <a:rPr b="1" sz="1350">
                <a:solidFill>
                  <a:srgbClr val="0B1A31"/>
                </a:solidFill>
                <a:latin typeface="Arial"/>
              </a:rPr>
              <a:t>light or strong, sudden or sustained, direct or indirect</a:t>
            </a:r>
            <a:r>
              <a:rPr sz="1350">
                <a:solidFill>
                  <a:srgbClr val="02275A"/>
                </a:solidFill>
                <a:latin typeface="Arial"/>
              </a:rPr>
              <a:t>ned, direct or indirect. Choose the one that matches the sound.</a:t>
            </a:r>
          </a:p>
          <a:p>
            <a:pPr>
              <a:lnSpc>
                <a:spcPct val="125000"/>
              </a:lnSpc>
              <a:spcAft>
                <a:spcPts val="700"/>
              </a:spcAft>
            </a:pPr>
            <a:r>
              <a:rPr sz="1350" b="0" i="0">
                <a:solidFill>
                  <a:srgbClr val="02275A"/>
                </a:solidFill>
                <a:latin typeface="Arial"/>
              </a:rPr>
              <a:t>◆  </a:t>
            </a:r>
            <a:r>
              <a:rPr b="1" sz="1350">
                <a:solidFill>
                  <a:srgbClr val="0B1A31"/>
                </a:solidFill>
                <a:latin typeface="Arial"/>
              </a:rPr>
              <a:t>quality</a:t>
            </a:r>
            <a:r>
              <a:rPr sz="1350">
                <a:solidFill>
                  <a:srgbClr val="02275A"/>
                </a:solidFill>
                <a:latin typeface="Arial"/>
              </a:rPr>
              <a:t>ballad danced hard, or a hard groove danced soft, tells the crowd the wrong story. The quality is the interpretation.</a:t>
            </a:r>
          </a:p>
          <a:p>
            <a:pPr>
              <a:lnSpc>
                <a:spcPct val="125000"/>
              </a:lnSpc>
              <a:spcAft>
                <a:spcPts val="700"/>
              </a:spcAft>
            </a:pPr>
            <a:r>
              <a:rPr sz="1350" b="0" i="0">
                <a:solidFill>
                  <a:srgbClr val="02275A"/>
                </a:solidFill>
                <a:latin typeface="Arial"/>
              </a:rPr>
              <a:t>◆  Let the music decide how you move, not just what you do.</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Rudolf Laban, The Mastery of Movement; Laban and Lawrence, Effort (movement effort qualities).</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7.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Hit the Music</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Move on the music, not just to it. This is musicality.</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Catch the accents.</a:t>
            </a:r>
            <a:r>
              <a:rPr sz="1350">
                <a:solidFill>
                  <a:srgbClr val="02275A"/>
                </a:solidFill>
                <a:latin typeface="Arial"/>
              </a:rPr>
              <a:t> When the band snaps a hit, you snap with it—together, on the exact count, or the effect is lost.</a:t>
            </a:r>
          </a:p>
          <a:p>
            <a:pPr>
              <a:lnSpc>
                <a:spcPct val="125000"/>
              </a:lnSpc>
              <a:spcAft>
                <a:spcPts val="700"/>
              </a:spcAft>
            </a:pPr>
            <a:r>
              <a:rPr sz="1350" b="0" i="0">
                <a:solidFill>
                  <a:srgbClr val="02275A"/>
                </a:solidFill>
                <a:latin typeface="Arial"/>
              </a:rPr>
              <a:t>◆  </a:t>
            </a:r>
            <a:r>
              <a:rPr b="1" sz="1350">
                <a:solidFill>
                  <a:srgbClr val="0B1A31"/>
                </a:solidFill>
                <a:latin typeface="Arial"/>
              </a:rPr>
              <a:t>Phrase your movement</a:t>
            </a:r>
            <a:r>
              <a:rPr sz="1350">
                <a:solidFill>
                  <a:srgbClr val="02275A"/>
                </a:solidFill>
                <a:latin typeface="Arial"/>
              </a:rPr>
              <a:t> the way the music phrases: breathe with the melody, and let a musical line become a movement line.</a:t>
            </a:r>
          </a:p>
          <a:p>
            <a:pPr>
              <a:lnSpc>
                <a:spcPct val="125000"/>
              </a:lnSpc>
              <a:spcAft>
                <a:spcPts val="700"/>
              </a:spcAft>
            </a:pPr>
            <a:r>
              <a:rPr sz="1350" b="0" i="0">
                <a:solidFill>
                  <a:srgbClr val="02275A"/>
                </a:solidFill>
                <a:latin typeface="Arial"/>
              </a:rPr>
              <a:t>◆  </a:t>
            </a:r>
            <a:r>
              <a:rPr b="1" sz="1350">
                <a:solidFill>
                  <a:srgbClr val="0B1A31"/>
                </a:solidFill>
                <a:latin typeface="Arial"/>
              </a:rPr>
              <a:t>Use the pause.</a:t>
            </a:r>
            <a:r>
              <a:rPr sz="1350">
                <a:solidFill>
                  <a:srgbClr val="02275A"/>
                </a:solidFill>
                <a:latin typeface="Arial"/>
              </a:rPr>
              <a:t> The silence before a hit is as powerful as the hit—stillness makes the next move explode.</a:t>
            </a:r>
          </a:p>
          <a:p>
            <a:pPr>
              <a:lnSpc>
                <a:spcPct val="125000"/>
              </a:lnSpc>
              <a:spcAft>
                <a:spcPts val="700"/>
              </a:spcAft>
            </a:pPr>
            <a:r>
              <a:rPr sz="1350" b="0" i="0">
                <a:solidFill>
                  <a:srgbClr val="02275A"/>
                </a:solidFill>
                <a:latin typeface="Arial"/>
              </a:rPr>
              <a:t>◆  Ride the pocket. When you are locked to the groove, the crowd feels the music and your movement as one thing.</a:t>
            </a:r>
          </a:p>
        </p:txBody>
      </p:sp>
      <p:sp>
        <p:nvSpPr>
          <p:cNvPr id="11" name="TextBox 10"/>
          <p:cNvSpPr txBox="1"/>
          <p:nvPr/>
        </p:nvSpPr>
        <p:spPr>
          <a:xfrm>
            <a:off x="713232" y="5870448"/>
            <a:ext cx="10762488" cy="365760"/>
          </a:xfrm>
          <a:prstGeom prst="rect">
            <a:avLst/>
          </a:prstGeom>
          <a:noFill/>
        </p:spPr>
        <p:txBody>
          <a:bodyPr wrap="square" lIns="0" rIns="0" tIns="0" bIns="0">
            <a:spAutoFit/>
          </a:bodyPr>
          <a:lstStyle/>
          <a:p>
            <a:pPr>
              <a:lnSpc>
                <a:spcPct val="125000"/>
              </a:lnSpc>
              <a:spcAft>
                <a:spcPts val="0"/>
              </a:spcAft>
            </a:pPr>
            <a:r>
              <a:rPr sz="750" b="0" i="0">
                <a:solidFill>
                  <a:srgbClr val="4C5B72"/>
                </a:solidFill>
                <a:latin typeface="Arial"/>
              </a:rPr>
              <a:t>Sources: Doris Humphrey, The Art of Making Dances; Blom and Chaplin, The Intimate Act of Choreography.</a:t>
            </a:r>
          </a:p>
        </p:txBody>
      </p:sp>
      <p:sp>
        <p:nvSpPr>
          <p:cNvPr id="12" name="TextBox 11"/>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3" name="TextBox 12"/>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bg08.jpg"/>
          <p:cNvPicPr>
            <a:picLocks noChangeAspect="1"/>
          </p:cNvPicPr>
          <p:nvPr/>
        </p:nvPicPr>
        <p:blipFill>
          <a:blip r:embed="rId2"/>
          <a:stretch>
            <a:fillRect/>
          </a:stretch>
        </p:blipFill>
        <p:spPr>
          <a:xfrm>
            <a:off x="0" y="0"/>
            <a:ext cx="12191695" cy="6858000"/>
          </a:xfrm>
          <a:prstGeom prst="rect">
            <a:avLst/>
          </a:prstGeom>
        </p:spPr>
      </p:pic>
      <p:sp>
        <p:nvSpPr>
          <p:cNvPr id="3" name="Rectangle 2"/>
          <p:cNvSpPr/>
          <p:nvPr/>
        </p:nvSpPr>
        <p:spPr>
          <a:xfrm>
            <a:off x="0" y="0"/>
            <a:ext cx="12191695" cy="6858000"/>
          </a:xfrm>
          <a:prstGeom prst="rect">
            <a:avLst/>
          </a:prstGeom>
          <a:solidFill>
            <a:srgbClr val="FBFCFE">
              <a:alpha val="8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6766560"/>
            <a:ext cx="12191695" cy="91440"/>
          </a:xfrm>
          <a:prstGeom prst="rect">
            <a:avLst/>
          </a:prstGeom>
          <a:solidFill>
            <a:srgbClr val="0227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0" y="6766560"/>
            <a:ext cx="1920240" cy="91440"/>
          </a:xfrm>
          <a:prstGeom prst="rect">
            <a:avLst/>
          </a:prstGeom>
          <a:solidFill>
            <a:srgbClr val="B76E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13232" y="438912"/>
            <a:ext cx="10762488" cy="274320"/>
          </a:xfrm>
          <a:prstGeom prst="rect">
            <a:avLst/>
          </a:prstGeom>
          <a:noFill/>
        </p:spPr>
        <p:txBody>
          <a:bodyPr wrap="square" lIns="0" rIns="0" tIns="0" bIns="0">
            <a:spAutoFit/>
          </a:bodyPr>
          <a:lstStyle/>
          <a:p>
            <a:pPr>
              <a:spcAft>
                <a:spcPts val="0"/>
              </a:spcAft>
            </a:pPr>
            <a:r>
              <a:rPr sz="850" b="1" i="0" spc="180">
                <a:solidFill>
                  <a:srgbClr val="02275A"/>
                </a:solidFill>
                <a:latin typeface="Arial"/>
              </a:rPr>
              <a:t>—  INTERPRETING THE MUSIC</a:t>
            </a:r>
          </a:p>
        </p:txBody>
      </p:sp>
      <p:sp>
        <p:nvSpPr>
          <p:cNvPr id="7" name="TextBox 6"/>
          <p:cNvSpPr txBox="1"/>
          <p:nvPr/>
        </p:nvSpPr>
        <p:spPr>
          <a:xfrm>
            <a:off x="6858000" y="438912"/>
            <a:ext cx="4617720" cy="274320"/>
          </a:xfrm>
          <a:prstGeom prst="rect">
            <a:avLst/>
          </a:prstGeom>
          <a:noFill/>
        </p:spPr>
        <p:txBody>
          <a:bodyPr wrap="square" lIns="0" rIns="0" tIns="0" bIns="0">
            <a:spAutoFit/>
          </a:bodyPr>
          <a:lstStyle/>
          <a:p>
            <a:pPr algn="r">
              <a:spcAft>
                <a:spcPts val="0"/>
              </a:spcAft>
            </a:pPr>
            <a:r>
              <a:rPr sz="750" b="1" i="0">
                <a:solidFill>
                  <a:srgbClr val="4C5B72"/>
                </a:solidFill>
                <a:latin typeface="Arial"/>
              </a:rPr>
              <a:t>THE HAMPTON UNIVERSITY MARCHING FORCE</a:t>
            </a:r>
          </a:p>
        </p:txBody>
      </p:sp>
      <p:sp>
        <p:nvSpPr>
          <p:cNvPr id="8" name="TextBox 7"/>
          <p:cNvSpPr txBox="1"/>
          <p:nvPr/>
        </p:nvSpPr>
        <p:spPr>
          <a:xfrm>
            <a:off x="713232" y="1051560"/>
            <a:ext cx="10762488" cy="685800"/>
          </a:xfrm>
          <a:prstGeom prst="rect">
            <a:avLst/>
          </a:prstGeom>
          <a:noFill/>
        </p:spPr>
        <p:txBody>
          <a:bodyPr wrap="square" lIns="0" rIns="0" tIns="0" bIns="0">
            <a:spAutoFit/>
          </a:bodyPr>
          <a:lstStyle/>
          <a:p>
            <a:pPr>
              <a:lnSpc>
                <a:spcPct val="100000"/>
              </a:lnSpc>
              <a:spcAft>
                <a:spcPts val="0"/>
              </a:spcAft>
            </a:pPr>
            <a:r>
              <a:rPr sz="3000" b="1" i="0">
                <a:solidFill>
                  <a:srgbClr val="0B1A31"/>
                </a:solidFill>
                <a:latin typeface="Georgia"/>
              </a:rPr>
              <a:t>Tell the Story in the Lyrics</a:t>
            </a:r>
          </a:p>
        </p:txBody>
      </p:sp>
      <p:sp>
        <p:nvSpPr>
          <p:cNvPr id="9" name="TextBox 8"/>
          <p:cNvSpPr txBox="1"/>
          <p:nvPr/>
        </p:nvSpPr>
        <p:spPr>
          <a:xfrm>
            <a:off x="713232" y="1618488"/>
            <a:ext cx="10424160" cy="457200"/>
          </a:xfrm>
          <a:prstGeom prst="rect">
            <a:avLst/>
          </a:prstGeom>
          <a:noFill/>
        </p:spPr>
        <p:txBody>
          <a:bodyPr wrap="square" lIns="0" rIns="0" tIns="0" bIns="0">
            <a:spAutoFit/>
          </a:bodyPr>
          <a:lstStyle/>
          <a:p>
            <a:pPr>
              <a:lnSpc>
                <a:spcPct val="130000"/>
              </a:lnSpc>
              <a:spcAft>
                <a:spcPts val="0"/>
              </a:spcAft>
            </a:pPr>
            <a:r>
              <a:rPr sz="1090" b="1" i="0">
                <a:solidFill>
                  <a:srgbClr val="004AAD"/>
                </a:solidFill>
                <a:latin typeface="Arial"/>
              </a:rPr>
              <a:t>The words are your script. Act them.</a:t>
            </a:r>
          </a:p>
        </p:txBody>
      </p:sp>
      <p:sp>
        <p:nvSpPr>
          <p:cNvPr id="10" name="TextBox 9"/>
          <p:cNvSpPr txBox="1"/>
          <p:nvPr/>
        </p:nvSpPr>
        <p:spPr>
          <a:xfrm>
            <a:off x="713232" y="2075688"/>
            <a:ext cx="10762488" cy="3840480"/>
          </a:xfrm>
          <a:prstGeom prst="rect">
            <a:avLst/>
          </a:prstGeom>
          <a:noFill/>
        </p:spPr>
        <p:txBody>
          <a:bodyPr wrap="square" lIns="0" rIns="0" tIns="0" bIns="0">
            <a:spAutoFit/>
          </a:bodyPr>
          <a:lstStyle/>
          <a:p>
            <a:pPr>
              <a:lnSpc>
                <a:spcPct val="125000"/>
              </a:lnSpc>
              <a:spcAft>
                <a:spcPts val="700"/>
              </a:spcAft>
            </a:pPr>
            <a:r>
              <a:rPr sz="1350" b="0" i="0">
                <a:solidFill>
                  <a:srgbClr val="02275A"/>
                </a:solidFill>
                <a:latin typeface="Arial"/>
              </a:rPr>
              <a:t>◆  </a:t>
            </a:r>
            <a:r>
              <a:rPr b="1" sz="1350">
                <a:solidFill>
                  <a:srgbClr val="0B1A31"/>
                </a:solidFill>
                <a:latin typeface="Arial"/>
              </a:rPr>
              <a:t>Know what the song is about</a:t>
            </a:r>
            <a:r>
              <a:rPr sz="1350">
                <a:solidFill>
                  <a:srgbClr val="02275A"/>
                </a:solidFill>
                <a:latin typeface="Arial"/>
              </a:rPr>
              <a:t>, then let the gesture say it—reach on "rising," fall on "let go," open up on "free."</a:t>
            </a:r>
          </a:p>
          <a:p>
            <a:pPr>
              <a:lnSpc>
                <a:spcPct val="125000"/>
              </a:lnSpc>
              <a:spcAft>
                <a:spcPts val="700"/>
              </a:spcAft>
            </a:pPr>
            <a:r>
              <a:rPr sz="1350" b="0" i="0">
                <a:solidFill>
                  <a:srgbClr val="02275A"/>
                </a:solidFill>
                <a:latin typeface="Arial"/>
              </a:rPr>
              <a:t>◆  </a:t>
            </a:r>
            <a:r>
              <a:rPr b="1" sz="1350">
                <a:solidFill>
                  <a:srgbClr val="0B1A31"/>
                </a:solidFill>
                <a:latin typeface="Arial"/>
              </a:rPr>
              <a:t>Hit the key words.</a:t>
            </a:r>
            <a:r>
              <a:rPr sz="1350">
                <a:solidFill>
                  <a:srgbClr val="02275A"/>
                </a:solidFill>
                <a:latin typeface="Arial"/>
              </a:rPr>
              <a:t> The title phrase and the hook are where the audience is listening hardest; give them something to see there.</a:t>
            </a:r>
          </a:p>
          <a:p>
            <a:pPr>
              <a:lnSpc>
                <a:spcPct val="125000"/>
              </a:lnSpc>
              <a:spcAft>
                <a:spcPts val="700"/>
              </a:spcAft>
            </a:pPr>
            <a:r>
              <a:rPr sz="1350" b="0" i="0">
                <a:solidFill>
                  <a:srgbClr val="02275A"/>
                </a:solidFill>
                <a:latin typeface="Arial"/>
              </a:rPr>
              <a:t>◆  </a:t>
            </a:r>
            <a:r>
              <a:rPr b="1" sz="1350">
                <a:solidFill>
                  <a:srgbClr val="0B1A31"/>
                </a:solidFill>
                <a:latin typeface="Arial"/>
              </a:rPr>
              <a:t>Show the arc.</a:t>
            </a:r>
            <a:r>
              <a:rPr sz="1350">
                <a:solidFill>
                  <a:srgbClr val="02275A"/>
                </a:solidFill>
                <a:latin typeface="Arial"/>
              </a:rPr>
              <a:t> If the song travels from struggle to joy, your body should travel there too, from tight and low to open and high.</a:t>
            </a:r>
          </a:p>
          <a:p>
            <a:pPr>
              <a:lnSpc>
                <a:spcPct val="125000"/>
              </a:lnSpc>
              <a:spcAft>
                <a:spcPts val="700"/>
              </a:spcAft>
            </a:pPr>
            <a:r>
              <a:rPr sz="1350" b="0" i="0">
                <a:solidFill>
                  <a:srgbClr val="02275A"/>
                </a:solidFill>
                <a:latin typeface="Arial"/>
              </a:rPr>
              <a:t>◆  </a:t>
            </a:r>
            <a:r>
              <a:rPr b="1" sz="1350">
                <a:solidFill>
                  <a:srgbClr val="0B1A31"/>
                </a:solidFill>
                <a:latin typeface="Arial"/>
              </a:rPr>
              <a:t>feeling</a:t>
            </a:r>
            <a:r>
              <a:rPr sz="1350">
                <a:solidFill>
                  <a:srgbClr val="02275A"/>
                </a:solidFill>
                <a:latin typeface="Arial"/>
              </a:rPr>
              <a:t>mime every word—capture the feeling of the line. Suggest the story; let the crowd complete it.</a:t>
            </a:r>
          </a:p>
        </p:txBody>
      </p:sp>
      <p:sp>
        <p:nvSpPr>
          <p:cNvPr id="11" name="TextBox 10"/>
          <p:cNvSpPr txBox="1"/>
          <p:nvPr/>
        </p:nvSpPr>
        <p:spPr>
          <a:xfrm>
            <a:off x="713232" y="6291072"/>
            <a:ext cx="5486400" cy="274320"/>
          </a:xfrm>
          <a:prstGeom prst="rect">
            <a:avLst/>
          </a:prstGeom>
          <a:noFill/>
        </p:spPr>
        <p:txBody>
          <a:bodyPr wrap="square" lIns="0" rIns="0" tIns="0" bIns="0">
            <a:spAutoFit/>
          </a:bodyPr>
          <a:lstStyle/>
          <a:p>
            <a:pPr>
              <a:spcAft>
                <a:spcPts val="0"/>
              </a:spcAft>
            </a:pPr>
            <a:r>
              <a:rPr sz="750" b="0" i="0">
                <a:solidFill>
                  <a:srgbClr val="4C5B72"/>
                </a:solidFill>
                <a:latin typeface="Arial"/>
              </a:rPr>
              <a:t>Pre-Drill Camp 2026 · Leadership Seminars</a:t>
            </a:r>
          </a:p>
        </p:txBody>
      </p:sp>
      <p:sp>
        <p:nvSpPr>
          <p:cNvPr id="12" name="TextBox 11"/>
          <p:cNvSpPr txBox="1"/>
          <p:nvPr/>
        </p:nvSpPr>
        <p:spPr>
          <a:xfrm>
            <a:off x="10424160" y="6272784"/>
            <a:ext cx="1051560" cy="274320"/>
          </a:xfrm>
          <a:prstGeom prst="rect">
            <a:avLst/>
          </a:prstGeom>
          <a:noFill/>
        </p:spPr>
        <p:txBody>
          <a:bodyPr wrap="square" lIns="0" rIns="0" tIns="0" bIns="0">
            <a:spAutoFit/>
          </a:bodyPr>
          <a:lstStyle/>
          <a:p>
            <a:pPr algn="r">
              <a:spcAft>
                <a:spcPts val="0"/>
              </a:spcAft>
            </a:pPr>
            <a:r>
              <a:rPr sz="1000" b="0" i="1">
                <a:solidFill>
                  <a:srgbClr val="004AAD"/>
                </a:solidFill>
                <a:latin typeface="Georgia"/>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