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Drum Majors</a:t>
            </a:r>
          </a:p>
          <a:p/>
          <a:p>
            <a:r>
              <a:t>PRESENTER: Joshua Gibbons. BREAKOUT — drum majors only.</a:t>
            </a:r>
          </a:p>
          <a:p/>
          <a:p>
            <a:r>
              <a:t>OPEN: "Two sides to this job. The craft, and the show. Miss either one and it falls flat."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THE SHOW: THIS IS ENTERTAINMENT</a:t>
            </a:r>
          </a:p>
          <a:p/>
          <a:p>
            <a:r>
              <a:t>The deck pivots here. Change your energy with it.</a:t>
            </a:r>
          </a:p>
          <a:p/>
          <a:p>
            <a:r>
              <a:t>"At an HBCU the band is a SHOW. The crowd came to be moved, and you set the energy that moves them."</a:t>
            </a:r>
          </a:p>
          <a:p/>
          <a:p>
            <a:r>
              <a:t>"Full-out, always. Half-energy from the podium tells the whole band and the whole crowd to relax."</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MAKE AN ENTRANCE</a:t>
            </a:r>
          </a:p>
          <a:p/>
          <a:p>
            <a:r>
              <a:t>"The show starts the second you step onto the field."</a:t>
            </a:r>
          </a:p>
          <a:p/>
          <a:p>
            <a:r>
              <a:t>"Before you conduct a single note, your strut, your salute, and your presence tell the crowd who runs this field."</a:t>
            </a:r>
          </a:p>
          <a:p/>
          <a:p>
            <a:r>
              <a:t>Every step says The Marching Force has arrived.</a:t>
            </a:r>
          </a:p>
          <a:p/>
          <a:p>
            <a:r>
              <a:t>"Nail the entrance and you have the crowd BEFORE the first downbeat."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MARCH IT, DANCE IT</a:t>
            </a:r>
          </a:p>
          <a:p/>
          <a:p>
            <a:r>
              <a:t>"You don't just stand and beat time. You perform."</a:t>
            </a:r>
          </a:p>
          <a:p/>
          <a:p>
            <a:r>
              <a:t>High energy, the strut, the high-step. And you dance — hit the moves with the band.</a:t>
            </a:r>
          </a:p>
          <a:p/>
          <a:p>
            <a:r>
              <a:t>CRITICAL GUARDRAIL: "Every move is still clean and controlled. High energy is not sloppy energy — the precision is what makes it pop."</a:t>
            </a:r>
          </a:p>
          <a:p/>
          <a:p>
            <a:r>
              <a:t>CUE: this is a good place to actually get them up and moving.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WORK THE CROWD</a:t>
            </a:r>
          </a:p>
          <a:p/>
          <a:p>
            <a:r>
              <a:t>"The crowd is part of the show. Play them like an instrument."</a:t>
            </a:r>
          </a:p>
          <a:p/>
          <a:p>
            <a:r>
              <a:t>Parades, the battle, the fifth quarter — "this is where showmanship wins and where the Force makes its name."</a:t>
            </a:r>
          </a:p>
          <a:p/>
          <a:p>
            <a:r>
              <a:t>"Never break character. On the field you are always performing."</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COMMAND THE FIELD</a:t>
            </a:r>
          </a:p>
          <a:p/>
          <a:p>
            <a:r>
              <a:t>Voice, whistle and signal, presence, poise.</a:t>
            </a:r>
          </a:p>
          <a:p/>
          <a:p>
            <a:r>
              <a:t>"Mumble a command and you've already lost the field."</a:t>
            </a:r>
          </a:p>
          <a:p/>
          <a:p>
            <a:r>
              <a:t>DRILL IT: have each drum major give one command at full voice right now. Correct it on the spot.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POISE UNDER PRESSURE</a:t>
            </a:r>
          </a:p>
          <a:p/>
          <a:p>
            <a:r>
              <a:t>"Something will go wrong. The band will do whatever you do next."</a:t>
            </a:r>
          </a:p>
          <a:p/>
          <a:p>
            <a:r>
              <a:t>"Your calm is the band's calm. Panic on the podium spreads instantly."</a:t>
            </a:r>
          </a:p>
          <a:p/>
          <a:p>
            <a:r>
              <a:t>"Never show frustration to the field or the stands. Handle it in your face and your hands, then debrief later."</a:t>
            </a:r>
          </a:p>
          <a:p/>
          <a:p>
            <a:r>
              <a:t>LAND: "The greatest compliment is a band that never looked worried — because you never did."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16 — CLOSE: Command the Field. Own the Show.</a:t>
            </a:r>
          </a:p>
          <a:p/>
          <a:p>
            <a:r>
              <a:t>"The craft earns their respect. The show wins their hearts. Be both."</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We Were Soldiers, "First On, Last Off" (2:41)</a:t>
            </a:r>
          </a:p>
          <a:p/>
          <a:p>
            <a:r>
              <a:t>SET UP: "Hal Moore, before a shot is fired, swears he'll be the first to set foot on the field and the last to step off."</a:t>
            </a:r>
          </a:p>
          <a:p/>
          <a:p>
            <a:r>
              <a:t>Play it.</a:t>
            </a:r>
          </a:p>
          <a:p/>
          <a:p>
            <a:r>
              <a:t>AFTER: "That's exactly what the field asks of a drum major. And it's the creed — First In, Last Out — that bookends this whole camp."</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"Every eye finds you first. But at an HBCU the drum major is more than a conductor — you're the face of the show."</a:t>
            </a:r>
          </a:p>
          <a:p/>
          <a:p>
            <a:r>
              <a:t>Takeaway: "Conductor and showman, at once."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ROLE OF THE DRUM MAJOR</a:t>
            </a:r>
          </a:p>
          <a:p/>
          <a:p>
            <a:r>
              <a:t>Four jobs: Time Keeper, Field Commander, Standard-Bearer, Showman.</a:t>
            </a:r>
          </a:p>
          <a:p/>
          <a:p>
            <a:r>
              <a:t>Don't rush past Showman — that's the one most drum-major training leaves out, and it's half of this deck.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TWO SIDES OF THE SAME JOB</a:t>
            </a:r>
          </a:p>
          <a:p/>
          <a:p>
            <a:r>
              <a:t>The hinge slide. Craft on the left, Show on the right.</a:t>
            </a:r>
          </a:p>
          <a:p/>
          <a:p>
            <a:r>
              <a:t>READ THE CALLOUT: "A drum major who can only conduct is a metronome. One who can only perform is a cheerleader. At an HBCU, you are both."</a:t>
            </a:r>
          </a:p>
          <a:p/>
          <a:p>
            <a:r>
              <a:t>Tell them the deck now splits — craft first, then show.</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CONDUCTING IS ATHLETIC</a:t>
            </a:r>
          </a:p>
          <a:p/>
          <a:p>
            <a:r>
              <a:t>DEMONSTRATE, don't describe. Stand and show posture, isolation, the plane, economy of motion.</a:t>
            </a:r>
          </a:p>
          <a:p/>
          <a:p>
            <a:r>
              <a:t>"A still, strong body is the frame. Only the arms move."</a:t>
            </a:r>
          </a:p>
          <a:p/>
          <a:p>
            <a:r>
              <a:t>"The clearest conductor uses the least motion. Flailing is not energy — it's confusion."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THE BEAT AND THE PATTERNS</a:t>
            </a:r>
          </a:p>
          <a:p/>
          <a:p>
            <a:r>
              <a:t>The ictus is the exact instant of the beat, the bottom of the stroke. "A clear ictus is a clear band; a mushy one is a ragged one."</a:t>
            </a:r>
          </a:p>
          <a:p/>
          <a:p>
            <a:r>
              <a:t>Preparatory beat in tempo, and a definite release.</a:t>
            </a:r>
          </a:p>
          <a:p/>
          <a:p>
            <a:r>
              <a:t>RUN THE PATTERNS LIVE: down; down-up; down-out-up; down-in-out-up. Have them do it with you.</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LEAD WITH YOUR EYES, NOT YOUR EARS</a:t>
            </a:r>
          </a:p>
          <a:p/>
          <a:p>
            <a:r>
              <a:t>The core marching-drum-major idea. Take your time.</a:t>
            </a:r>
          </a:p>
          <a:p/>
          <a:p>
            <a:r>
              <a:t>"Sound travels about 1,130 feet per second. Across a field the back of the band hears the front late."</a:t>
            </a:r>
          </a:p>
          <a:p/>
          <a:p>
            <a:r>
              <a:t>"If everyone plays to what they HEAR, the band drifts apart and slows down. The only fix is one visual clock — you."</a:t>
            </a:r>
          </a:p>
          <a:p/>
          <a:p>
            <a:r>
              <a:t>LAND: "The band watches. It does not listen. Conduct so clearly a player 80 yards out can lock to your hands."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BE THE METRONOME</a:t>
            </a:r>
          </a:p>
          <a:p/>
          <a:p>
            <a:r>
              <a:t>"Steady time is the drum major's first gift to the band."</a:t>
            </a:r>
          </a:p>
          <a:p/>
          <a:p>
            <a:r>
              <a:t>"Do not rush the exciting parts. The moments the band most wants to speed up are exactly where you hold firm."</a:t>
            </a:r>
          </a:p>
          <a:p/>
          <a:p>
            <a:r>
              <a:t>"That steadiness is what lets the show go wild on top of a solid floor."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Drum Majors</a:t>
            </a:r>
          </a:p>
          <a:p>
            <a:pPr>
              <a:spcAft>
                <a:spcPts val="0"/>
              </a:spcAft>
            </a:pPr>
            <a:r>
              <a:rPr sz="1700" b="0" i="1">
                <a:solidFill>
                  <a:srgbClr val="C9DAF0"/>
                </a:solidFill>
                <a:latin typeface="Arial"/>
              </a:rPr>
              <a:t>"Command the Field. Own the Show."</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Joshua Gibbons</a:t>
            </a:r>
          </a:p>
          <a:p>
            <a:pPr>
              <a:spcAft>
                <a:spcPts val="0"/>
              </a:spcAft>
            </a:pPr>
            <a:r>
              <a:rPr sz="950" b="0" i="0">
                <a:solidFill>
                  <a:srgbClr val="C9DAF0"/>
                </a:solidFill>
                <a:latin typeface="Arial"/>
              </a:rPr>
              <a:t>Drum Majors Breakout ·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Show: This Is Entertainment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HBCU bands don't just perform—they entertain. You lead that.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show</a:t>
            </a:r>
            <a:r>
              <a:rPr sz="1350">
                <a:solidFill>
                  <a:srgbClr val="02275A"/>
                </a:solidFill>
                <a:latin typeface="Arial"/>
              </a:rPr>
              <a:t>n HBCU, the band is a show. The crowd came to be moved, and the drum major sets the energy that moves them.</a:t>
            </a:r>
          </a:p>
          <a:p>
            <a:pPr>
              <a:lnSpc>
                <a:spcPct val="125000"/>
              </a:lnSpc>
              <a:spcAft>
                <a:spcPts val="700"/>
              </a:spcAft>
            </a:pPr>
            <a:r>
              <a:rPr sz="1350" b="0" i="0">
                <a:solidFill>
                  <a:srgbClr val="02275A"/>
                </a:solidFill>
                <a:latin typeface="Arial"/>
              </a:rPr>
              <a:t>◆  </a:t>
            </a:r>
            <a:r>
              <a:rPr b="1" sz="1350">
                <a:solidFill>
                  <a:srgbClr val="0B1A31"/>
                </a:solidFill>
                <a:latin typeface="Arial"/>
              </a:rPr>
              <a:t>Full-out, always.</a:t>
            </a:r>
            <a:r>
              <a:rPr sz="1350">
                <a:solidFill>
                  <a:srgbClr val="02275A"/>
                </a:solidFill>
                <a:latin typeface="Arial"/>
              </a:rPr>
              <a:t> Half-energy from the podium tells the whole band and the whole crowd to relax. You set the ceiling for the energy.</a:t>
            </a:r>
          </a:p>
          <a:p>
            <a:pPr>
              <a:lnSpc>
                <a:spcPct val="125000"/>
              </a:lnSpc>
              <a:spcAft>
                <a:spcPts val="700"/>
              </a:spcAft>
            </a:pPr>
            <a:r>
              <a:rPr sz="1350" b="0" i="0">
                <a:solidFill>
                  <a:srgbClr val="02275A"/>
                </a:solidFill>
                <a:latin typeface="Arial"/>
              </a:rPr>
              <a:t>◆  </a:t>
            </a:r>
            <a:r>
              <a:rPr b="1" sz="1350">
                <a:solidFill>
                  <a:srgbClr val="0B1A31"/>
                </a:solidFill>
                <a:latin typeface="Arial"/>
              </a:rPr>
              <a:t>feel something</a:t>
            </a:r>
            <a:r>
              <a:rPr sz="1350">
                <a:solidFill>
                  <a:srgbClr val="02275A"/>
                </a:solidFill>
                <a:latin typeface="Arial"/>
              </a:rPr>
              <a:t>gger than the beat. Your job is to make people feel something, not only to keep time.</a:t>
            </a:r>
          </a:p>
          <a:p>
            <a:pPr>
              <a:lnSpc>
                <a:spcPct val="125000"/>
              </a:lnSpc>
              <a:spcAft>
                <a:spcPts val="700"/>
              </a:spcAft>
            </a:pPr>
            <a:r>
              <a:rPr sz="1350" b="0" i="0">
                <a:solidFill>
                  <a:srgbClr val="02275A"/>
                </a:solidFill>
                <a:latin typeface="Arial"/>
              </a:rPr>
              <a:t>◆  Your fire is contagious—bring it, and the band brings it, and the stands bring it right back.</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Make an Entrance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show starts the second you step onto the field.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statement</a:t>
            </a:r>
            <a:r>
              <a:rPr sz="1350">
                <a:solidFill>
                  <a:srgbClr val="02275A"/>
                </a:solidFill>
                <a:latin typeface="Arial"/>
              </a:rPr>
              <a:t>nce is a statement. Before you conduct a single note, your strut, your salute, and your presence tell the crowd who runs this field.</a:t>
            </a:r>
          </a:p>
          <a:p>
            <a:pPr>
              <a:lnSpc>
                <a:spcPct val="125000"/>
              </a:lnSpc>
              <a:spcAft>
                <a:spcPts val="700"/>
              </a:spcAft>
            </a:pPr>
            <a:r>
              <a:rPr sz="1350" b="0" i="0">
                <a:solidFill>
                  <a:srgbClr val="02275A"/>
                </a:solidFill>
                <a:latin typeface="Arial"/>
              </a:rPr>
              <a:t>◆  </a:t>
            </a:r>
            <a:r>
              <a:rPr b="1" sz="1350">
                <a:solidFill>
                  <a:srgbClr val="0B1A31"/>
                </a:solidFill>
                <a:latin typeface="Arial"/>
              </a:rPr>
              <a:t>Own the walk.</a:t>
            </a:r>
            <a:r>
              <a:rPr sz="1350">
                <a:solidFill>
                  <a:srgbClr val="02275A"/>
                </a:solidFill>
                <a:latin typeface="Arial"/>
              </a:rPr>
              <a:t> High, sharp, and confident—every step says The Marching Force has arrived.</a:t>
            </a:r>
          </a:p>
          <a:p>
            <a:pPr>
              <a:lnSpc>
                <a:spcPct val="125000"/>
              </a:lnSpc>
              <a:spcAft>
                <a:spcPts val="700"/>
              </a:spcAft>
            </a:pPr>
            <a:r>
              <a:rPr sz="1350" b="0" i="0">
                <a:solidFill>
                  <a:srgbClr val="02275A"/>
                </a:solidFill>
                <a:latin typeface="Arial"/>
              </a:rPr>
              <a:t>◆  Command the moment. Make them feel you coming; make the whole stadium turn to watch.</a:t>
            </a:r>
          </a:p>
          <a:p>
            <a:pPr>
              <a:lnSpc>
                <a:spcPct val="125000"/>
              </a:lnSpc>
              <a:spcAft>
                <a:spcPts val="700"/>
              </a:spcAft>
            </a:pPr>
            <a:r>
              <a:rPr sz="1350" b="0" i="0">
                <a:solidFill>
                  <a:srgbClr val="02275A"/>
                </a:solidFill>
                <a:latin typeface="Arial"/>
              </a:rPr>
              <a:t>◆  </a:t>
            </a:r>
            <a:r>
              <a:rPr b="1" sz="1350">
                <a:solidFill>
                  <a:srgbClr val="0B1A31"/>
                </a:solidFill>
                <a:latin typeface="Arial"/>
              </a:rPr>
              <a:t>before</a:t>
            </a:r>
            <a:r>
              <a:rPr sz="1350">
                <a:solidFill>
                  <a:srgbClr val="02275A"/>
                </a:solidFill>
                <a:latin typeface="Arial"/>
              </a:rPr>
              <a:t>he entrance and you have the crowd before the first downbeat—then you never let them go.</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March It, Dance It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don't just stand and beat time—you perform.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high energy</a:t>
            </a:r>
            <a:r>
              <a:rPr sz="1350">
                <a:solidFill>
                  <a:srgbClr val="02275A"/>
                </a:solidFill>
                <a:latin typeface="Arial"/>
              </a:rPr>
              <a:t>um major marches with high energy—the strut, the high-step, the sharp and powerful style the tradition is built on.</a:t>
            </a:r>
          </a:p>
          <a:p>
            <a:pPr>
              <a:lnSpc>
                <a:spcPct val="125000"/>
              </a:lnSpc>
              <a:spcAft>
                <a:spcPts val="700"/>
              </a:spcAft>
            </a:pPr>
            <a:r>
              <a:rPr sz="1350" b="0" i="0">
                <a:solidFill>
                  <a:srgbClr val="02275A"/>
                </a:solidFill>
                <a:latin typeface="Arial"/>
              </a:rPr>
              <a:t>◆  </a:t>
            </a:r>
            <a:r>
              <a:rPr b="1" sz="1350">
                <a:solidFill>
                  <a:srgbClr val="0B1A31"/>
                </a:solidFill>
                <a:latin typeface="Arial"/>
              </a:rPr>
              <a:t>You dance.</a:t>
            </a:r>
            <a:r>
              <a:rPr sz="1350">
                <a:solidFill>
                  <a:srgbClr val="02275A"/>
                </a:solidFill>
                <a:latin typeface="Arial"/>
              </a:rPr>
              <a:t> Hit the moves with the band, feel the music, and bring the flair. Showmanship is part of the job, not extra credit.</a:t>
            </a:r>
          </a:p>
          <a:p>
            <a:pPr>
              <a:lnSpc>
                <a:spcPct val="125000"/>
              </a:lnSpc>
              <a:spcAft>
                <a:spcPts val="700"/>
              </a:spcAft>
            </a:pPr>
            <a:r>
              <a:rPr sz="1350" b="0" i="0">
                <a:solidFill>
                  <a:srgbClr val="02275A"/>
                </a:solidFill>
                <a:latin typeface="Arial"/>
              </a:rPr>
              <a:t>◆  </a:t>
            </a:r>
            <a:r>
              <a:rPr b="1" sz="1350">
                <a:solidFill>
                  <a:srgbClr val="0B1A31"/>
                </a:solidFill>
                <a:latin typeface="Arial"/>
              </a:rPr>
              <a:t>clean and controlled</a:t>
            </a:r>
            <a:r>
              <a:rPr sz="1350">
                <a:solidFill>
                  <a:srgbClr val="02275A"/>
                </a:solidFill>
                <a:latin typeface="Arial"/>
              </a:rPr>
              <a:t>clean and controlled. High energy is not sloppy energy—the precision is what makes the show pop.</a:t>
            </a:r>
          </a:p>
          <a:p>
            <a:pPr>
              <a:lnSpc>
                <a:spcPct val="125000"/>
              </a:lnSpc>
              <a:spcAft>
                <a:spcPts val="700"/>
              </a:spcAft>
            </a:pPr>
            <a:r>
              <a:rPr sz="1350" b="0" i="0">
                <a:solidFill>
                  <a:srgbClr val="02275A"/>
                </a:solidFill>
                <a:latin typeface="Arial"/>
              </a:rPr>
              <a:t>◆  When you move, the crowd moves. Your body is the spark that lights the whole field.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Work the Crowd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crowd is part of the show. Play them like an instrument.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hype them, feed off them, and give it right back</a:t>
            </a:r>
            <a:r>
              <a:rPr sz="1350">
                <a:solidFill>
                  <a:srgbClr val="02275A"/>
                </a:solidFill>
                <a:latin typeface="Arial"/>
              </a:rPr>
              <a:t>ype them, feed off them, and give it right back.</a:t>
            </a:r>
          </a:p>
          <a:p>
            <a:pPr>
              <a:lnSpc>
                <a:spcPct val="125000"/>
              </a:lnSpc>
              <a:spcAft>
                <a:spcPts val="700"/>
              </a:spcAft>
            </a:pPr>
            <a:r>
              <a:rPr sz="1350" b="0" i="0">
                <a:solidFill>
                  <a:srgbClr val="02275A"/>
                </a:solidFill>
                <a:latin typeface="Arial"/>
              </a:rPr>
              <a:t>◆  Charisma is a skill. Eye contact, big gestures, and pure confidence turn a routine into a moment people never forget.</a:t>
            </a:r>
          </a:p>
          <a:p>
            <a:pPr>
              <a:lnSpc>
                <a:spcPct val="125000"/>
              </a:lnSpc>
              <a:spcAft>
                <a:spcPts val="700"/>
              </a:spcAft>
            </a:pPr>
            <a:r>
              <a:rPr sz="1350" b="0" i="0">
                <a:solidFill>
                  <a:srgbClr val="02275A"/>
                </a:solidFill>
                <a:latin typeface="Arial"/>
              </a:rPr>
              <a:t>◆  The parades, the battle, and the fifth quarter are yours—this is where showmanship wins and where the Force makes its name.</a:t>
            </a:r>
          </a:p>
          <a:p>
            <a:pPr>
              <a:lnSpc>
                <a:spcPct val="125000"/>
              </a:lnSpc>
              <a:spcAft>
                <a:spcPts val="700"/>
              </a:spcAft>
            </a:pPr>
            <a:r>
              <a:rPr sz="1350" b="0" i="0">
                <a:solidFill>
                  <a:srgbClr val="02275A"/>
                </a:solidFill>
                <a:latin typeface="Arial"/>
              </a:rPr>
              <a:t>◆  </a:t>
            </a:r>
            <a:r>
              <a:rPr b="1" sz="1350">
                <a:solidFill>
                  <a:srgbClr val="0B1A31"/>
                </a:solidFill>
                <a:latin typeface="Arial"/>
              </a:rPr>
              <a:t>Never break character.</a:t>
            </a:r>
            <a:r>
              <a:rPr sz="1350">
                <a:solidFill>
                  <a:srgbClr val="02275A"/>
                </a:solidFill>
                <a:latin typeface="Arial"/>
              </a:rPr>
              <a:t> On the field you are always performing, always selling the show.</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Command the Field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Authority is projected—on purpose, every time.</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Voice</a:t>
            </a:r>
          </a:p>
          <a:p>
            <a:pPr>
              <a:lnSpc>
                <a:spcPct val="130000"/>
              </a:lnSpc>
              <a:spcAft>
                <a:spcPts val="0"/>
              </a:spcAft>
            </a:pPr>
            <a:r>
              <a:rPr sz="1090" b="0" i="0">
                <a:solidFill>
                  <a:srgbClr val="4C5B72"/>
                </a:solidFill>
                <a:latin typeface="Arial"/>
              </a:rPr>
              <a:t>Commands are crisp, loud, and confident. Mumble a command and you have already lost the field.</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Reference: George N. Parks Drum Major Academy — leadership and field presence for marching drum majors.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Poise Under Pressure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Something will go wrong. The band will do whatever you do next.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your calm is the band's calm.</a:t>
            </a:r>
            <a:r>
              <a:rPr sz="1350">
                <a:solidFill>
                  <a:srgbClr val="02275A"/>
                </a:solidFill>
                <a:latin typeface="Arial"/>
              </a:rPr>
              <a:t>s, the weather turns—your calm is the band's calm. Panic on the podium spreads instantly.</a:t>
            </a:r>
          </a:p>
          <a:p>
            <a:pPr>
              <a:lnSpc>
                <a:spcPct val="125000"/>
              </a:lnSpc>
              <a:spcAft>
                <a:spcPts val="700"/>
              </a:spcAft>
            </a:pPr>
            <a:r>
              <a:rPr sz="1350" b="0" i="0">
                <a:solidFill>
                  <a:srgbClr val="02275A"/>
                </a:solidFill>
                <a:latin typeface="Arial"/>
              </a:rPr>
              <a:t>◆  </a:t>
            </a:r>
            <a:r>
              <a:rPr b="1" sz="1350">
                <a:solidFill>
                  <a:srgbClr val="0B1A31"/>
                </a:solidFill>
                <a:latin typeface="Arial"/>
              </a:rPr>
              <a:t>Fix it without flinching.</a:t>
            </a:r>
            <a:r>
              <a:rPr sz="1350">
                <a:solidFill>
                  <a:srgbClr val="02275A"/>
                </a:solidFill>
                <a:latin typeface="Arial"/>
              </a:rPr>
              <a:t> Give the clear beat, hold the tempo, and let your steadiness pull the band back together.</a:t>
            </a:r>
          </a:p>
          <a:p>
            <a:pPr>
              <a:lnSpc>
                <a:spcPct val="125000"/>
              </a:lnSpc>
              <a:spcAft>
                <a:spcPts val="700"/>
              </a:spcAft>
            </a:pPr>
            <a:r>
              <a:rPr sz="1350" b="0" i="0">
                <a:solidFill>
                  <a:srgbClr val="02275A"/>
                </a:solidFill>
                <a:latin typeface="Arial"/>
              </a:rPr>
              <a:t>◆  Never show frustration to the field or the stands. Handle it in your face and your hands, then debrief later.</a:t>
            </a:r>
          </a:p>
          <a:p>
            <a:pPr>
              <a:lnSpc>
                <a:spcPct val="125000"/>
              </a:lnSpc>
              <a:spcAft>
                <a:spcPts val="700"/>
              </a:spcAft>
            </a:pPr>
            <a:r>
              <a:rPr sz="1350" b="0" i="0">
                <a:solidFill>
                  <a:srgbClr val="02275A"/>
                </a:solidFill>
                <a:latin typeface="Arial"/>
              </a:rPr>
              <a:t>◆  The greatest compliment to a drum major is a band that never looked worried—because you never did.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Command the Field.
Own the Show.</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Every eye finds you first, so give them a leader worth following and a show worth watching. Master the mechanics until the beat is unmistakable and hold your tempo when the field tempts you to chase it—then bring the energy, the strut, and the swagger that make an HBCU band unforgettable. The craft earns their respect; the show wins their hearts. Be both, and the whole field—band and crowd—moves with you.</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Great leaders lead from the front. Before a shot is fired, a commander swears he will be the first to set foot on the field and the last to step off. That is exactly what the field asks of a drum major.</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We Were Soldiers — “First On, Last Off”</a:t>
            </a:r>
          </a:p>
          <a:p>
            <a:pPr algn="ctr">
              <a:spcAft>
                <a:spcPts val="500"/>
              </a:spcAft>
            </a:pPr>
            <a:r>
              <a:rPr sz="1700" b="1" i="0">
                <a:solidFill>
                  <a:srgbClr val="004AAD"/>
                </a:solidFill>
                <a:latin typeface="Georgia"/>
              </a:rPr>
              <a:t>youtu.be/Uu77LGPAlPA</a:t>
            </a:r>
          </a:p>
          <a:p>
            <a:pPr algn="ctr">
              <a:spcAft>
                <a:spcPts val="0"/>
              </a:spcAft>
            </a:pPr>
            <a:r>
              <a:rPr sz="950" b="1" i="0" spc="120">
                <a:solidFill>
                  <a:srgbClr val="B76E79"/>
                </a:solidFill>
                <a:latin typeface="Arial"/>
              </a:rPr>
              <a:t>WATCH · 2:41</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 are the most visible person in the band—every eye finds you first. But at an HBCU, the drum major is more than a conductor. You are the face of the show. You keep the time and you bring the energy; you command the field and you work the crowd. You are a leader and a performer at once, and the band and the stands both catch their fire from you.</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CONDUCTOR AND SHOWMAN, AT ONCE.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Role of the Drum Major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jobs at once, from the front of the field.</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The Time Keeper</a:t>
            </a:r>
          </a:p>
          <a:p>
            <a:pPr>
              <a:lnSpc>
                <a:spcPct val="130000"/>
              </a:lnSpc>
              <a:spcAft>
                <a:spcPts val="0"/>
              </a:spcAft>
            </a:pPr>
            <a:r>
              <a:rPr sz="1090" b="0" i="0">
                <a:solidFill>
                  <a:srgbClr val="4C5B72"/>
                </a:solidFill>
                <a:latin typeface="Arial"/>
              </a:rPr>
              <a:t>You are the living metronome. The whole show rides on the tempo you set and hold.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Two Sides of the Same Job</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Master both, or the show falls flat.</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A drum major who can only conduct is a metronome; one who can only perform is a cheerleader. At an HBCU, you are both.</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Craft: Conducting Is Athletic</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Controlled, economical motion—the kinesiology of the podium.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Stand tall and set.</a:t>
            </a:r>
            <a:r>
              <a:rPr sz="1350">
                <a:solidFill>
                  <a:srgbClr val="02275A"/>
                </a:solidFill>
                <a:latin typeface="Arial"/>
              </a:rPr>
              <a:t> A still, strong body is the frame; only the arms move. Tension in the shoulders shows up as noise in the beat.</a:t>
            </a:r>
          </a:p>
          <a:p>
            <a:pPr>
              <a:lnSpc>
                <a:spcPct val="125000"/>
              </a:lnSpc>
              <a:spcAft>
                <a:spcPts val="700"/>
              </a:spcAft>
            </a:pPr>
            <a:r>
              <a:rPr sz="1350" b="0" i="0">
                <a:solidFill>
                  <a:srgbClr val="02275A"/>
                </a:solidFill>
                <a:latin typeface="Arial"/>
              </a:rPr>
              <a:t>◆  </a:t>
            </a:r>
            <a:r>
              <a:rPr b="1" sz="1350">
                <a:solidFill>
                  <a:srgbClr val="0B1A31"/>
                </a:solidFill>
                <a:latin typeface="Arial"/>
              </a:rPr>
              <a:t>Isolate the motion.</a:t>
            </a:r>
            <a:r>
              <a:rPr sz="1350">
                <a:solidFill>
                  <a:srgbClr val="02275A"/>
                </a:solidFill>
                <a:latin typeface="Arial"/>
              </a:rPr>
              <a:t> The gesture comes from the wrist and forearm—small, clean, and repeatable.</a:t>
            </a:r>
          </a:p>
          <a:p>
            <a:pPr>
              <a:lnSpc>
                <a:spcPct val="125000"/>
              </a:lnSpc>
              <a:spcAft>
                <a:spcPts val="700"/>
              </a:spcAft>
            </a:pPr>
            <a:r>
              <a:rPr sz="1350" b="0" i="0">
                <a:solidFill>
                  <a:srgbClr val="02275A"/>
                </a:solidFill>
                <a:latin typeface="Arial"/>
              </a:rPr>
              <a:t>◆  </a:t>
            </a:r>
            <a:r>
              <a:rPr b="1" sz="1350">
                <a:solidFill>
                  <a:srgbClr val="0B1A31"/>
                </a:solidFill>
                <a:latin typeface="Arial"/>
              </a:rPr>
              <a:t>Work in a plane.</a:t>
            </a:r>
            <a:r>
              <a:rPr sz="1350">
                <a:solidFill>
                  <a:srgbClr val="02275A"/>
                </a:solidFill>
                <a:latin typeface="Arial"/>
              </a:rPr>
              <a:t> Keep the pattern in a consistent window in front of your chest so every player reads the same picture.</a:t>
            </a:r>
          </a:p>
          <a:p>
            <a:pPr>
              <a:lnSpc>
                <a:spcPct val="125000"/>
              </a:lnSpc>
              <a:spcAft>
                <a:spcPts val="700"/>
              </a:spcAft>
            </a:pPr>
            <a:r>
              <a:rPr sz="1350" b="0" i="0">
                <a:solidFill>
                  <a:srgbClr val="02275A"/>
                </a:solidFill>
                <a:latin typeface="Arial"/>
              </a:rPr>
              <a:t>◆  </a:t>
            </a:r>
            <a:r>
              <a:rPr b="1" sz="1350">
                <a:solidFill>
                  <a:srgbClr val="0B1A31"/>
                </a:solidFill>
                <a:latin typeface="Arial"/>
              </a:rPr>
              <a:t>Economy wins.</a:t>
            </a:r>
            <a:r>
              <a:rPr sz="1350">
                <a:solidFill>
                  <a:srgbClr val="02275A"/>
                </a:solidFill>
                <a:latin typeface="Arial"/>
              </a:rPr>
              <a:t> The clearest conductor uses the least motion. Flailing is not energy—it is confusion.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Elizabeth A. H. Green, The Modern Conductor; Max Rudolf, The Grammar of Conducting.</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Beat and the Patterns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Make every beat a picture the band can read.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ictus</a:t>
            </a:r>
            <a:r>
              <a:rPr sz="1350">
                <a:solidFill>
                  <a:srgbClr val="02275A"/>
                </a:solidFill>
                <a:latin typeface="Arial"/>
              </a:rPr>
              <a:t>ctus is the exact instant of the beat, the bottom of the stroke. A clear ictus is a clear band; a mushy one is a ragged one.</a:t>
            </a:r>
          </a:p>
          <a:p>
            <a:pPr>
              <a:lnSpc>
                <a:spcPct val="125000"/>
              </a:lnSpc>
              <a:spcAft>
                <a:spcPts val="700"/>
              </a:spcAft>
            </a:pPr>
            <a:r>
              <a:rPr sz="1350" b="0" i="0">
                <a:solidFill>
                  <a:srgbClr val="02275A"/>
                </a:solidFill>
                <a:latin typeface="Arial"/>
              </a:rPr>
              <a:t>◆  </a:t>
            </a:r>
            <a:r>
              <a:rPr b="1" sz="1350">
                <a:solidFill>
                  <a:srgbClr val="0B1A31"/>
                </a:solidFill>
                <a:latin typeface="Arial"/>
              </a:rPr>
              <a:t>preparatory beat</a:t>
            </a:r>
            <a:r>
              <a:rPr sz="1350">
                <a:solidFill>
                  <a:srgbClr val="02275A"/>
                </a:solidFill>
                <a:latin typeface="Arial"/>
              </a:rPr>
              <a:t>ry beat in tempo before they play, and a definite release so the sound starts and ends as one.</a:t>
            </a:r>
          </a:p>
          <a:p>
            <a:pPr>
              <a:lnSpc>
                <a:spcPct val="125000"/>
              </a:lnSpc>
              <a:spcAft>
                <a:spcPts val="700"/>
              </a:spcAft>
            </a:pPr>
            <a:r>
              <a:rPr sz="1350" b="0" i="0">
                <a:solidFill>
                  <a:srgbClr val="02275A"/>
                </a:solidFill>
                <a:latin typeface="Arial"/>
              </a:rPr>
              <a:t>◆  </a:t>
            </a:r>
            <a:r>
              <a:rPr b="1" sz="1350">
                <a:solidFill>
                  <a:srgbClr val="0B1A31"/>
                </a:solidFill>
                <a:latin typeface="Arial"/>
              </a:rPr>
              <a:t>patterns cold</a:t>
            </a:r>
            <a:r>
              <a:rPr sz="1350">
                <a:solidFill>
                  <a:srgbClr val="02275A"/>
                </a:solidFill>
                <a:latin typeface="Arial"/>
              </a:rPr>
              <a:t>erns cold: the downbeat drops straight down; two is down-up; three is down-out-up; four is down-in-out-up.</a:t>
            </a:r>
          </a:p>
          <a:p>
            <a:pPr>
              <a:lnSpc>
                <a:spcPct val="125000"/>
              </a:lnSpc>
              <a:spcAft>
                <a:spcPts val="700"/>
              </a:spcAft>
            </a:pPr>
            <a:r>
              <a:rPr sz="1350" b="0" i="0">
                <a:solidFill>
                  <a:srgbClr val="02275A"/>
                </a:solidFill>
                <a:latin typeface="Arial"/>
              </a:rPr>
              <a:t>◆  </a:t>
            </a:r>
            <a:r>
              <a:rPr b="1" sz="1350">
                <a:solidFill>
                  <a:srgbClr val="0B1A31"/>
                </a:solidFill>
                <a:latin typeface="Arial"/>
              </a:rPr>
              <a:t>consistent size and speed</a:t>
            </a:r>
            <a:r>
              <a:rPr sz="1350">
                <a:solidFill>
                  <a:srgbClr val="02275A"/>
                </a:solidFill>
                <a:latin typeface="Arial"/>
              </a:rPr>
              <a:t>tent size and speed—bigger for louder, smaller for softer, never sloppy.</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Elizabeth A. H. Green, The Modern Conductor; Hunsberger and Ernst, The Art of Conducting.</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Lead With Your Eyes, Not Your Ears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On a football field, the sound lies to you.</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1,130 feet per second</a:t>
            </a:r>
            <a:r>
              <a:rPr sz="1350">
                <a:solidFill>
                  <a:srgbClr val="02275A"/>
                </a:solidFill>
                <a:latin typeface="Arial"/>
              </a:rPr>
              <a:t>,130 feet per second. Across a field, the back of the band hears the front a noticeable fraction of a second late.</a:t>
            </a:r>
          </a:p>
          <a:p>
            <a:pPr>
              <a:lnSpc>
                <a:spcPct val="125000"/>
              </a:lnSpc>
              <a:spcAft>
                <a:spcPts val="700"/>
              </a:spcAft>
            </a:pPr>
            <a:r>
              <a:rPr sz="1350" b="0" i="0">
                <a:solidFill>
                  <a:srgbClr val="02275A"/>
                </a:solidFill>
                <a:latin typeface="Arial"/>
              </a:rPr>
              <a:t>◆  </a:t>
            </a:r>
            <a:r>
              <a:rPr b="1" sz="1350">
                <a:solidFill>
                  <a:srgbClr val="0B1A31"/>
                </a:solidFill>
                <a:latin typeface="Arial"/>
              </a:rPr>
              <a:t>hear</a:t>
            </a:r>
            <a:r>
              <a:rPr sz="1350">
                <a:solidFill>
                  <a:srgbClr val="02275A"/>
                </a:solidFill>
                <a:latin typeface="Arial"/>
              </a:rPr>
              <a:t>veryone plays to what they hear, the band drifts apart and slows down. The only fix is a single visual clock: you.</a:t>
            </a:r>
          </a:p>
          <a:p>
            <a:pPr>
              <a:lnSpc>
                <a:spcPct val="125000"/>
              </a:lnSpc>
              <a:spcAft>
                <a:spcPts val="700"/>
              </a:spcAft>
            </a:pPr>
            <a:r>
              <a:rPr sz="1350" b="0" i="0">
                <a:solidFill>
                  <a:srgbClr val="02275A"/>
                </a:solidFill>
                <a:latin typeface="Arial"/>
              </a:rPr>
              <a:t>◆  </a:t>
            </a:r>
            <a:r>
              <a:rPr b="1" sz="1350">
                <a:solidFill>
                  <a:srgbClr val="0B1A31"/>
                </a:solidFill>
                <a:latin typeface="Arial"/>
              </a:rPr>
              <a:t>The band watches, it does not listen.</a:t>
            </a:r>
            <a:r>
              <a:rPr sz="1350">
                <a:solidFill>
                  <a:srgbClr val="02275A"/>
                </a:solidFill>
                <a:latin typeface="Arial"/>
              </a:rPr>
              <a:t> Conduct so clearly that a player 80 yards away can lock to your hands, not their ears.</a:t>
            </a:r>
          </a:p>
          <a:p>
            <a:pPr>
              <a:lnSpc>
                <a:spcPct val="125000"/>
              </a:lnSpc>
              <a:spcAft>
                <a:spcPts val="700"/>
              </a:spcAft>
            </a:pPr>
            <a:r>
              <a:rPr sz="1350" b="0" i="0">
                <a:solidFill>
                  <a:srgbClr val="02275A"/>
                </a:solidFill>
                <a:latin typeface="Arial"/>
              </a:rPr>
              <a:t>◆  Hold your tempo even when the sound coming back tempts you to chase it. Trust the beat, not the echo.</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the physics of sound (~1,130 ft/sec); George N. Parks Drum Major Academy.</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DRUM MAJORS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Be the Metronome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Steady time is the drum major's first gift to the band.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Internalize the pulse.</a:t>
            </a:r>
            <a:r>
              <a:rPr sz="1350">
                <a:solidFill>
                  <a:srgbClr val="02275A"/>
                </a:solidFill>
                <a:latin typeface="Arial"/>
              </a:rPr>
              <a:t> Practice with a metronome until a given tempo lives in your body and you can produce it on demand.</a:t>
            </a:r>
          </a:p>
          <a:p>
            <a:pPr>
              <a:lnSpc>
                <a:spcPct val="125000"/>
              </a:lnSpc>
              <a:spcAft>
                <a:spcPts val="700"/>
              </a:spcAft>
            </a:pPr>
            <a:r>
              <a:rPr sz="1350" b="0" i="0">
                <a:solidFill>
                  <a:srgbClr val="02275A"/>
                </a:solidFill>
                <a:latin typeface="Arial"/>
              </a:rPr>
              <a:t>◆  </a:t>
            </a:r>
            <a:r>
              <a:rPr b="1" sz="1350">
                <a:solidFill>
                  <a:srgbClr val="0B1A31"/>
                </a:solidFill>
                <a:latin typeface="Arial"/>
              </a:rPr>
              <a:t>Do not rush the exciting parts</a:t>
            </a:r>
            <a:r>
              <a:rPr sz="1350">
                <a:solidFill>
                  <a:srgbClr val="02275A"/>
                </a:solidFill>
                <a:latin typeface="Arial"/>
              </a:rPr>
              <a:t> or drag the hard ones—the moments the band most wants to speed up are exactly where you hold firm.</a:t>
            </a:r>
          </a:p>
          <a:p>
            <a:pPr>
              <a:lnSpc>
                <a:spcPct val="125000"/>
              </a:lnSpc>
              <a:spcAft>
                <a:spcPts val="700"/>
              </a:spcAft>
            </a:pPr>
            <a:r>
              <a:rPr sz="1350" b="0" i="0">
                <a:solidFill>
                  <a:srgbClr val="02275A"/>
                </a:solidFill>
                <a:latin typeface="Arial"/>
              </a:rPr>
              <a:t>◆  </a:t>
            </a:r>
            <a:r>
              <a:rPr b="1" sz="1350">
                <a:solidFill>
                  <a:srgbClr val="0B1A31"/>
                </a:solidFill>
                <a:latin typeface="Arial"/>
              </a:rPr>
              <a:t>the same way every time</a:t>
            </a:r>
            <a:r>
              <a:rPr sz="1350">
                <a:solidFill>
                  <a:srgbClr val="02275A"/>
                </a:solidFill>
                <a:latin typeface="Arial"/>
              </a:rPr>
              <a:t>way every time so the band knows what is coming from your first preparatory beat.</a:t>
            </a:r>
          </a:p>
          <a:p>
            <a:pPr>
              <a:lnSpc>
                <a:spcPct val="125000"/>
              </a:lnSpc>
              <a:spcAft>
                <a:spcPts val="700"/>
              </a:spcAft>
            </a:pPr>
            <a:r>
              <a:rPr sz="1350" b="0" i="0">
                <a:solidFill>
                  <a:srgbClr val="02275A"/>
                </a:solidFill>
                <a:latin typeface="Arial"/>
              </a:rPr>
              <a:t>◆  </a:t>
            </a:r>
            <a:r>
              <a:rPr b="1" sz="1350">
                <a:solidFill>
                  <a:srgbClr val="0B1A31"/>
                </a:solidFill>
                <a:latin typeface="Arial"/>
              </a:rPr>
              <a:t>on top of</a:t>
            </a:r>
            <a:r>
              <a:rPr sz="1350">
                <a:solidFill>
                  <a:srgbClr val="02275A"/>
                </a:solidFill>
                <a:latin typeface="Arial"/>
              </a:rPr>
              <a:t>he middle of the biggest show, the time never wavers. That steadiness is what lets the show go wild on top of a solid floor.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