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Teach How to Teach</a:t>
            </a:r>
          </a:p>
          <a:p/>
          <a:p>
            <a:r>
              <a:t>SAY: "Every one of you got picked partly because you can do it. Today is about whether you can make somebody else able to do it. Those are two different skills."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REPETITION IS THE MOTHER OF LEARNING</a:t>
            </a:r>
          </a:p>
          <a:p/>
          <a:p>
            <a:r>
              <a:t>This is the program's phrase — say it as ours.</a:t>
            </a:r>
          </a:p>
          <a:p/>
          <a:p>
            <a:r>
              <a:t>"A skill isn't learned until it's automatic under pressure."</a:t>
            </a:r>
          </a:p>
          <a:p/>
          <a:p>
            <a:r>
              <a:t>QUOTE IT: "Don't practice until you get it right. Practice until you can't get it wrong."</a:t>
            </a:r>
          </a:p>
          <a:p/>
          <a:p>
            <a:r>
              <a:t>Distinguish deliberate reps from mindless run-throughs — ties straight back to the SOP session.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THEN LET GO</a:t>
            </a:r>
          </a:p>
          <a:p/>
          <a:p>
            <a:r>
              <a:t>"The goal of teaching is to make yourself unnecessary."</a:t>
            </a:r>
          </a:p>
          <a:p/>
          <a:p>
            <a:r>
              <a:t>Scaffolding: build the support, then remove it a piece at a time.</a:t>
            </a:r>
          </a:p>
          <a:p/>
          <a:p>
            <a:r>
              <a:t>LAND IT: "A section that can run itself is the highest compliment to the leader who taught it."</a:t>
            </a:r>
          </a:p>
          <a:p/>
          <a:p>
            <a:r>
              <a:t>CUE: Some leaders like being needed. Name that trap directly.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THE WHOLE REP</a:t>
            </a:r>
          </a:p>
          <a:p/>
          <a:p>
            <a:r>
              <a:t>Walk the full method on one eight-count: break it down, I do, we do, you do and check, feedback and reps.</a:t>
            </a:r>
          </a:p>
          <a:p/>
          <a:p>
            <a:r>
              <a:t>BEST USE OF THIS SLIDE: don't just read it — actually demonstrate it. Pick one leader, teach them one eight-count in front of the room using the five steps. Two minutes, and it teaches more than the slide does.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Teach So They Can Teach.</a:t>
            </a:r>
          </a:p>
          <a:p/>
          <a:p>
            <a:r>
              <a:t>"You weren't made a leader to be the only one who can do it."</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The Great Debaters, "Who's the Judge?" (2:25)</a:t>
            </a:r>
          </a:p>
          <a:p/>
          <a:p>
            <a:r>
              <a:t>SET UP: "Denzel, playing Melvin Tolson at Wiley College — an HBCU. Watch how he drills it until it's theirs."</a:t>
            </a:r>
          </a:p>
          <a:p/>
          <a:p>
            <a:r>
              <a:t>Play it.</a:t>
            </a:r>
          </a:p>
          <a:p/>
          <a:p>
            <a:r>
              <a:t>AFTER: "He didn't hand them the answer. He made them produce it, over and over, until it was automatic. That's teaching."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LINE: "You earned your spot because you can play it, march it, twirl it, dance it. Being able to do it yourself is not the same as being able to make someone else able to."</a:t>
            </a:r>
          </a:p>
          <a:p/>
          <a:p>
            <a:r>
              <a:t>Takeaway: "Doing it is not teaching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WHY YOUR BEST PLAYERS STRUGGLE TO TEACH</a:t>
            </a:r>
          </a:p>
          <a:p/>
          <a:p>
            <a:r>
              <a:t>This is counterintuitive — spend a minute.</a:t>
            </a:r>
          </a:p>
          <a:p/>
          <a:p>
            <a:r>
              <a:t>"The better you are, the easier it is to teach badly." Name it: the curse of knowledge. Once a skill is automatic you forget what it felt like not to have it.</a:t>
            </a:r>
          </a:p>
          <a:p/>
          <a:p>
            <a:r>
              <a:t>THE REFRAME: "The beginner isn't slow. You're teaching from where you are instead of where they are."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BREAK IT DOWN</a:t>
            </a:r>
          </a:p>
          <a:p/>
          <a:p>
            <a:r>
              <a:t>"Nobody learns a whole skill at once."</a:t>
            </a:r>
          </a:p>
          <a:p/>
          <a:p>
            <a:r>
              <a:t>Deconstruct: the foot, then the leg, then the horn, then the timing.</a:t>
            </a:r>
          </a:p>
          <a:p/>
          <a:p>
            <a:r>
              <a:t>RULE: "Teach one chunk at a time, and don't add the next until the first is solid." Working memory only holds a few things.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I DO. WE DO. YOU DO.</a:t>
            </a:r>
          </a:p>
          <a:p/>
          <a:p>
            <a:r>
              <a:t>The backbone of the session. Make them say it back.</a:t>
            </a:r>
          </a:p>
          <a:p/>
          <a:p>
            <a:r>
              <a:t>"I do — you carry the whole load. We do — you share it. You do — they carry it."</a:t>
            </a:r>
          </a:p>
          <a:p/>
          <a:p>
            <a:r>
              <a:t>Read the callout: that gradual handoff is what turns watching into doing.</a:t>
            </a:r>
          </a:p>
          <a:p/>
          <a:p>
            <a:r>
              <a:t>CUE: Reference this phrase on every remaining slide so it sticks.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MODEL THE STANDARD</a:t>
            </a:r>
          </a:p>
          <a:p/>
          <a:p>
            <a:r>
              <a:t>"Show, don't just tell. Your body is the lesson."</a:t>
            </a:r>
          </a:p>
          <a:p/>
          <a:p>
            <a:r>
              <a:t>Demonstrate perfectly, slowly, more than once. Narrate as you go so they learn the thinking, not just the shape.</a:t>
            </a:r>
          </a:p>
          <a:p/>
          <a:p>
            <a:r>
              <a:t>WARNING: "The standard is whatever you show them. Never model it sloppy."</a:t>
            </a:r>
          </a:p>
          <a:p/>
          <a:p>
            <a:r>
              <a:t>On showing the wrong way: allowed once for contrast — then erase it with three reps of the right way.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CHECK BEFORE YOU MOVE ON</a:t>
            </a:r>
          </a:p>
          <a:p/>
          <a:p>
            <a:r>
              <a:t>This is the step everybody skips. Say so.</a:t>
            </a:r>
          </a:p>
          <a:p/>
          <a:p>
            <a:r>
              <a:t>"'Any questions?' is not checking for understanding. Silence is not proof."</a:t>
            </a:r>
          </a:p>
          <a:p/>
          <a:p>
            <a:r>
              <a:t>THE FIX: "Make them show you. A rep, or teach the step back to you in their own words."</a:t>
            </a:r>
          </a:p>
          <a:p/>
          <a:p>
            <a:r>
              <a:t>AND: "Check everyone, not just the confident one up front. The quiet ones are usually the lost ones."</a:t>
            </a:r>
          </a:p>
          <a:p/>
          <a:p>
            <a:r>
              <a:t>If they can't do it: re-teach it a different way. Don't repeat it louder.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FEEDBACK THAT ACTUALLY FIXES IT</a:t>
            </a:r>
          </a:p>
          <a:p/>
          <a:p>
            <a:r>
              <a:t>Contrast useless and useful out loud: "'Fix your timing' versus 'you're a half-count early on the horn snap.'"</a:t>
            </a:r>
          </a:p>
          <a:p/>
          <a:p>
            <a:r>
              <a:t>Four rules: specific, immediate, tell them what to DO, praise the process.</a:t>
            </a:r>
          </a:p>
          <a:p/>
          <a:p>
            <a:r>
              <a:t>LAND: "Feedback without a next step is just criticism."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Teach How
to Teach</a:t>
            </a:r>
          </a:p>
          <a:p>
            <a:pPr>
              <a:spcAft>
                <a:spcPts val="0"/>
              </a:spcAft>
            </a:pPr>
            <a:r>
              <a:rPr sz="1700" b="0" i="1">
                <a:solidFill>
                  <a:srgbClr val="C9DAF0"/>
                </a:solidFill>
                <a:latin typeface="Arial"/>
              </a:rPr>
              <a:t>"Train the Trainer"</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All Leaders,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Repetition Is the Mother of Learning</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One correct rep is a start, not a finish.</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automatic under pressure</a:t>
            </a:r>
            <a:r>
              <a:rPr sz="1350">
                <a:solidFill>
                  <a:srgbClr val="02275A"/>
                </a:solidFill>
                <a:latin typeface="Arial"/>
              </a:rPr>
              <a:t>ntil it is automatic under pressure. That takes many correct reps, not one.</a:t>
            </a:r>
          </a:p>
          <a:p>
            <a:pPr>
              <a:lnSpc>
                <a:spcPct val="125000"/>
              </a:lnSpc>
              <a:spcAft>
                <a:spcPts val="700"/>
              </a:spcAft>
            </a:pPr>
            <a:r>
              <a:rPr sz="1350" b="0" i="0">
                <a:solidFill>
                  <a:srgbClr val="02275A"/>
                </a:solidFill>
                <a:latin typeface="Arial"/>
              </a:rPr>
              <a:t>◆  </a:t>
            </a:r>
            <a:r>
              <a:rPr b="1" sz="1350">
                <a:solidFill>
                  <a:srgbClr val="0B1A31"/>
                </a:solidFill>
                <a:latin typeface="Arial"/>
              </a:rPr>
              <a:t>deliberate</a:t>
            </a:r>
            <a:r>
              <a:rPr sz="1350">
                <a:solidFill>
                  <a:srgbClr val="02275A"/>
                </a:solidFill>
                <a:latin typeface="Arial"/>
              </a:rPr>
              <a:t>deliberate reps—slow and perfect, then up to tempo—not mindless run-throughs that only rehearse mistakes.</a:t>
            </a:r>
          </a:p>
          <a:p>
            <a:pPr>
              <a:lnSpc>
                <a:spcPct val="125000"/>
              </a:lnSpc>
              <a:spcAft>
                <a:spcPts val="700"/>
              </a:spcAft>
            </a:pPr>
            <a:r>
              <a:rPr sz="1350" b="0" i="0">
                <a:solidFill>
                  <a:srgbClr val="02275A"/>
                </a:solidFill>
                <a:latin typeface="Arial"/>
              </a:rPr>
              <a:t>◆  </a:t>
            </a:r>
            <a:r>
              <a:rPr b="1" sz="1350">
                <a:solidFill>
                  <a:srgbClr val="0B1A31"/>
                </a:solidFill>
                <a:latin typeface="Arial"/>
              </a:rPr>
              <a:t>Don't practice until you get it right; practice until you can't get it wrong.</a:t>
            </a:r>
            <a:r>
              <a:rPr sz="1350">
                <a:solidFill>
                  <a:srgbClr val="02275A"/>
                </a:solidFill>
                <a:latin typeface="Arial"/>
              </a:rPr>
              <a:t>.”</a:t>
            </a:r>
          </a:p>
          <a:p>
            <a:pPr>
              <a:lnSpc>
                <a:spcPct val="125000"/>
              </a:lnSpc>
              <a:spcAft>
                <a:spcPts val="700"/>
              </a:spcAft>
            </a:pPr>
            <a:r>
              <a:rPr sz="1350" b="0" i="0">
                <a:solidFill>
                  <a:srgbClr val="02275A"/>
                </a:solidFill>
                <a:latin typeface="Arial"/>
              </a:rPr>
              <a:t>◆  This is THE Standard of Excellence: we keep drilling the fundamentals long after they already look fine.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Ericsson, Krampe, and Tesch-Römer, "The Role of Deliberate Practice," Psychological Review (1993); Duke, Simmons, and Cash, "It's Not How Much; It's How," Journal of Research in Music Education (2009).</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Then Let Go</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goal of teaching is to make yourself unnecessary.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without you</a:t>
            </a:r>
            <a:r>
              <a:rPr sz="1350">
                <a:solidFill>
                  <a:srgbClr val="02275A"/>
                </a:solidFill>
                <a:latin typeface="Arial"/>
              </a:rPr>
              <a:t>ught it when they can do it without you—and, better still, teach it to the next person.</a:t>
            </a:r>
          </a:p>
          <a:p>
            <a:pPr>
              <a:lnSpc>
                <a:spcPct val="125000"/>
              </a:lnSpc>
              <a:spcAft>
                <a:spcPts val="700"/>
              </a:spcAft>
            </a:pPr>
            <a:r>
              <a:rPr sz="1350" b="0" i="0">
                <a:solidFill>
                  <a:srgbClr val="02275A"/>
                </a:solidFill>
                <a:latin typeface="Arial"/>
              </a:rPr>
              <a:t>◆  Hand off responsibility as they prove ready; hovering forever only keeps them dependent on you.</a:t>
            </a:r>
          </a:p>
          <a:p>
            <a:pPr>
              <a:lnSpc>
                <a:spcPct val="125000"/>
              </a:lnSpc>
              <a:spcAft>
                <a:spcPts val="700"/>
              </a:spcAft>
            </a:pPr>
            <a:r>
              <a:rPr sz="1350" b="0" i="0">
                <a:solidFill>
                  <a:srgbClr val="02275A"/>
                </a:solidFill>
                <a:latin typeface="Arial"/>
              </a:rPr>
              <a:t>◆  This is scaffolding: build the support, then take it away one piece at a time.</a:t>
            </a:r>
          </a:p>
          <a:p>
            <a:pPr>
              <a:lnSpc>
                <a:spcPct val="125000"/>
              </a:lnSpc>
              <a:spcAft>
                <a:spcPts val="700"/>
              </a:spcAft>
            </a:pPr>
            <a:r>
              <a:rPr sz="1350" b="0" i="0">
                <a:solidFill>
                  <a:srgbClr val="02275A"/>
                </a:solidFill>
                <a:latin typeface="Arial"/>
              </a:rPr>
              <a:t>◆  A section that can run itself is the highest compliment to the leader who taught it.</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Vygotsky, Mind in Society (1978); Wood, Bruner, and Ross, "The Role of Tutoring in Problem Solving," Journal of Child Psychology and Psychiatry (1976).</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Whole Rep</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method, start to finish—teaching a single eight-count.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Break it down.</a:t>
            </a:r>
            <a:r>
              <a:rPr sz="1350">
                <a:solidFill>
                  <a:srgbClr val="02275A"/>
                </a:solidFill>
                <a:latin typeface="Arial"/>
              </a:rPr>
              <a:t> One eight-count becomes the mark time, the step-off, the horn carriage, and the timing.</a:t>
            </a:r>
          </a:p>
          <a:p>
            <a:pPr>
              <a:lnSpc>
                <a:spcPct val="125000"/>
              </a:lnSpc>
              <a:spcAft>
                <a:spcPts val="700"/>
              </a:spcAft>
            </a:pPr>
            <a:r>
              <a:rPr sz="1350" b="0" i="0">
                <a:solidFill>
                  <a:srgbClr val="02275A"/>
                </a:solidFill>
                <a:latin typeface="Arial"/>
              </a:rPr>
              <a:t>◆  </a:t>
            </a:r>
            <a:r>
              <a:rPr b="1" sz="1350">
                <a:solidFill>
                  <a:srgbClr val="0B1A31"/>
                </a:solidFill>
                <a:latin typeface="Arial"/>
              </a:rPr>
              <a:t>I do.</a:t>
            </a:r>
            <a:r>
              <a:rPr sz="1350">
                <a:solidFill>
                  <a:srgbClr val="02275A"/>
                </a:solidFill>
                <a:latin typeface="Arial"/>
              </a:rPr>
              <a:t> Demonstrate the full eight-count clean, then each chunk on its own, narrating the how and the why.</a:t>
            </a:r>
          </a:p>
          <a:p>
            <a:pPr>
              <a:lnSpc>
                <a:spcPct val="125000"/>
              </a:lnSpc>
              <a:spcAft>
                <a:spcPts val="700"/>
              </a:spcAft>
            </a:pPr>
            <a:r>
              <a:rPr sz="1350" b="0" i="0">
                <a:solidFill>
                  <a:srgbClr val="02275A"/>
                </a:solidFill>
                <a:latin typeface="Arial"/>
              </a:rPr>
              <a:t>◆  </a:t>
            </a:r>
            <a:r>
              <a:rPr b="1" sz="1350">
                <a:solidFill>
                  <a:srgbClr val="0B1A31"/>
                </a:solidFill>
                <a:latin typeface="Arial"/>
              </a:rPr>
              <a:t>We do.</a:t>
            </a:r>
            <a:r>
              <a:rPr sz="1350">
                <a:solidFill>
                  <a:srgbClr val="02275A"/>
                </a:solidFill>
                <a:latin typeface="Arial"/>
              </a:rPr>
              <a:t> Walk it together at half tempo; they try it while you count and catch errors on the spot.</a:t>
            </a:r>
          </a:p>
          <a:p>
            <a:pPr>
              <a:lnSpc>
                <a:spcPct val="125000"/>
              </a:lnSpc>
              <a:spcAft>
                <a:spcPts val="700"/>
              </a:spcAft>
            </a:pPr>
            <a:r>
              <a:rPr sz="1350" b="0" i="0">
                <a:solidFill>
                  <a:srgbClr val="02275A"/>
                </a:solidFill>
                <a:latin typeface="Arial"/>
              </a:rPr>
              <a:t>◆  </a:t>
            </a:r>
            <a:r>
              <a:rPr b="1" sz="1350">
                <a:solidFill>
                  <a:srgbClr val="0B1A31"/>
                </a:solidFill>
                <a:latin typeface="Arial"/>
              </a:rPr>
              <a:t>You do and check.</a:t>
            </a:r>
            <a:r>
              <a:rPr sz="1350">
                <a:solidFill>
                  <a:srgbClr val="02275A"/>
                </a:solidFill>
                <a:latin typeface="Arial"/>
              </a:rPr>
              <a:t> They run it alone; you watch each person and confirm before moving on.</a:t>
            </a:r>
          </a:p>
          <a:p>
            <a:pPr>
              <a:lnSpc>
                <a:spcPct val="125000"/>
              </a:lnSpc>
              <a:spcAft>
                <a:spcPts val="700"/>
              </a:spcAft>
            </a:pPr>
            <a:r>
              <a:rPr sz="1350" b="0" i="0">
                <a:solidFill>
                  <a:srgbClr val="02275A"/>
                </a:solidFill>
                <a:latin typeface="Arial"/>
              </a:rPr>
              <a:t>◆  </a:t>
            </a:r>
            <a:r>
              <a:rPr b="1" sz="1350">
                <a:solidFill>
                  <a:srgbClr val="0B1A31"/>
                </a:solidFill>
                <a:latin typeface="Arial"/>
              </a:rPr>
              <a:t>Feedback and reps.</a:t>
            </a:r>
            <a:r>
              <a:rPr sz="1350">
                <a:solidFill>
                  <a:srgbClr val="02275A"/>
                </a:solidFill>
                <a:latin typeface="Arial"/>
              </a:rPr>
              <a:t> Fix the one thing that is off, drill it until it cannot fall apart—then release.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Teach So They
Can Teach.</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were not made a leader to be the only one who can do it. Break the skill down, model it, guide it, check it, and drill it until it holds—then let go. Teach so well that your people can teach the next class, and the standard outlives every one of us. That is how The Marching Force stays great.</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great teacher does not just hand you the answer—he drills it until it is yours. Watch a master at work at an HBCU, and listen to how the room learns.</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The Great Debaters — “Who's the Judge?”</a:t>
            </a:r>
          </a:p>
          <a:p>
            <a:pPr algn="ctr">
              <a:spcAft>
                <a:spcPts val="500"/>
              </a:spcAft>
            </a:pPr>
            <a:r>
              <a:rPr sz="1700" b="1" i="0">
                <a:solidFill>
                  <a:srgbClr val="004AAD"/>
                </a:solidFill>
                <a:latin typeface="Georgia"/>
              </a:rPr>
              <a:t>youtu.be/xsrkNeInaiw</a:t>
            </a:r>
          </a:p>
          <a:p>
            <a:pPr algn="ctr">
              <a:spcAft>
                <a:spcPts val="0"/>
              </a:spcAft>
            </a:pPr>
            <a:r>
              <a:rPr sz="950" b="1" i="0" spc="120">
                <a:solidFill>
                  <a:srgbClr val="B76E79"/>
                </a:solidFill>
                <a:latin typeface="Arial"/>
              </a:rPr>
              <a:t>WATCH · 2:25</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You earned your spot because you can play it, march it, twirl it, dance it. But being able to do it yourself is not the same as being able to make someone else able to. Teaching is its own skill—and as a leader, most of your job is teaching. This session gives you a method.</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DOING IT IS NOT TEACHING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Your Best Players Struggle to Teach</a:t>
            </a:r>
          </a:p>
        </p:txBody>
      </p:sp>
      <p:sp>
        <p:nvSpPr>
          <p:cNvPr id="9" name="TextBox 8"/>
          <p:cNvSpPr txBox="1"/>
          <p:nvPr/>
        </p:nvSpPr>
        <p:spPr>
          <a:xfrm>
            <a:off x="713232" y="2002536"/>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better you are, the easier it is to teach badly.</a:t>
            </a:r>
          </a:p>
        </p:txBody>
      </p:sp>
      <p:sp>
        <p:nvSpPr>
          <p:cNvPr id="10" name="TextBox 9"/>
          <p:cNvSpPr txBox="1"/>
          <p:nvPr/>
        </p:nvSpPr>
        <p:spPr>
          <a:xfrm>
            <a:off x="713232" y="2459736"/>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e a skill is automatic for you, you forget what it felt like not to have it. Researchers call this the curse of knowledge.</a:t>
            </a:r>
          </a:p>
          <a:p>
            <a:pPr>
              <a:lnSpc>
                <a:spcPct val="125000"/>
              </a:lnSpc>
              <a:spcAft>
                <a:spcPts val="700"/>
              </a:spcAft>
            </a:pPr>
            <a:r>
              <a:rPr sz="1350" b="0" i="0">
                <a:solidFill>
                  <a:srgbClr val="02275A"/>
                </a:solidFill>
                <a:latin typeface="Arial"/>
              </a:rPr>
              <a:t>◆  So you go too fast, skip the steps that feel obvious to you, and explain in shorthand only you understand.</a:t>
            </a:r>
          </a:p>
          <a:p>
            <a:pPr>
              <a:lnSpc>
                <a:spcPct val="125000"/>
              </a:lnSpc>
              <a:spcAft>
                <a:spcPts val="700"/>
              </a:spcAft>
            </a:pPr>
            <a:r>
              <a:rPr sz="1350" b="0" i="0">
                <a:solidFill>
                  <a:srgbClr val="02275A"/>
                </a:solidFill>
                <a:latin typeface="Arial"/>
              </a:rPr>
              <a:t>◆  </a:t>
            </a:r>
            <a:r>
              <a:rPr b="1" sz="1350">
                <a:solidFill>
                  <a:srgbClr val="0B1A31"/>
                </a:solidFill>
                <a:latin typeface="Arial"/>
              </a:rPr>
              <a:t>you</a:t>
            </a:r>
            <a:r>
              <a:rPr sz="1350">
                <a:solidFill>
                  <a:srgbClr val="02275A"/>
                </a:solidFill>
                <a:latin typeface="Arial"/>
              </a:rPr>
              <a:t> beginner is not slow—you are teaching from where you are, not from where they are.</a:t>
            </a:r>
          </a:p>
          <a:p>
            <a:pPr>
              <a:lnSpc>
                <a:spcPct val="125000"/>
              </a:lnSpc>
              <a:spcAft>
                <a:spcPts val="700"/>
              </a:spcAft>
            </a:pPr>
            <a:r>
              <a:rPr sz="1350" b="0" i="0">
                <a:solidFill>
                  <a:srgbClr val="02275A"/>
                </a:solidFill>
                <a:latin typeface="Arial"/>
              </a:rPr>
              <a:t>◆  The fix is deliberate: slow down, break it down, and teach from the very first step.</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Camerer, Loewenstein, and Weber, "The Curse of Knowledge in Economic Settings," Journal of Political Economy (1989); Heath and Heath, Made to Stick (2007).</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Break It Down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No one learns a whole skill at once. Teach it in pieces.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Deconstruct the skill</a:t>
            </a:r>
            <a:r>
              <a:rPr sz="1350">
                <a:solidFill>
                  <a:srgbClr val="02275A"/>
                </a:solidFill>
                <a:latin typeface="Arial"/>
              </a:rPr>
              <a:t> into its smallest teachable parts—the foot, then the leg, then the horn, then the timing.</a:t>
            </a:r>
          </a:p>
          <a:p>
            <a:pPr>
              <a:lnSpc>
                <a:spcPct val="125000"/>
              </a:lnSpc>
              <a:spcAft>
                <a:spcPts val="700"/>
              </a:spcAft>
            </a:pPr>
            <a:r>
              <a:rPr sz="1350" b="0" i="0">
                <a:solidFill>
                  <a:srgbClr val="02275A"/>
                </a:solidFill>
                <a:latin typeface="Arial"/>
              </a:rPr>
              <a:t>◆  </a:t>
            </a:r>
            <a:r>
              <a:rPr b="1" sz="1350">
                <a:solidFill>
                  <a:srgbClr val="0B1A31"/>
                </a:solidFill>
                <a:latin typeface="Arial"/>
              </a:rPr>
              <a:t>one chunk at a time</a:t>
            </a:r>
            <a:r>
              <a:rPr sz="1350">
                <a:solidFill>
                  <a:srgbClr val="02275A"/>
                </a:solidFill>
                <a:latin typeface="Arial"/>
              </a:rPr>
              <a:t>a time, and do not add the next until the first is solid. Working memory can only hold a few things at once.</a:t>
            </a:r>
          </a:p>
          <a:p>
            <a:pPr>
              <a:lnSpc>
                <a:spcPct val="125000"/>
              </a:lnSpc>
              <a:spcAft>
                <a:spcPts val="700"/>
              </a:spcAft>
            </a:pPr>
            <a:r>
              <a:rPr sz="1350" b="0" i="0">
                <a:solidFill>
                  <a:srgbClr val="02275A"/>
                </a:solidFill>
                <a:latin typeface="Arial"/>
              </a:rPr>
              <a:t>◆  </a:t>
            </a:r>
            <a:r>
              <a:rPr b="1" sz="1350">
                <a:solidFill>
                  <a:srgbClr val="0B1A31"/>
                </a:solidFill>
                <a:latin typeface="Arial"/>
              </a:rPr>
              <a:t>Name each part</a:t>
            </a:r>
            <a:r>
              <a:rPr sz="1350">
                <a:solidFill>
                  <a:srgbClr val="02275A"/>
                </a:solidFill>
                <a:latin typeface="Arial"/>
              </a:rPr>
              <a:t> so your people have language for it—you cannot fix what you cannot name.</a:t>
            </a:r>
          </a:p>
          <a:p>
            <a:pPr>
              <a:lnSpc>
                <a:spcPct val="125000"/>
              </a:lnSpc>
              <a:spcAft>
                <a:spcPts val="700"/>
              </a:spcAft>
            </a:pPr>
            <a:r>
              <a:rPr sz="1350" b="0" i="0">
                <a:solidFill>
                  <a:srgbClr val="02275A"/>
                </a:solidFill>
                <a:latin typeface="Arial"/>
              </a:rPr>
              <a:t>◆  Assemble the chunks back into the whole only after each one holds on its own.</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Miller, "The Magical Number Seven, Plus or Minus Two," Psychological Review (1956); Gagné, The Conditions of Learning (1965).</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 Do. We Do. You Do.</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core of every good lesson—you carry the load, then hand it over.</a:t>
            </a:r>
          </a:p>
        </p:txBody>
      </p:sp>
      <p:sp>
        <p:nvSpPr>
          <p:cNvPr id="10" name="TextBox 9"/>
          <p:cNvSpPr txBox="1"/>
          <p:nvPr/>
        </p:nvSpPr>
        <p:spPr>
          <a:xfrm>
            <a:off x="713232" y="2075688"/>
            <a:ext cx="10762488" cy="1051560"/>
          </a:xfrm>
          <a:prstGeom prst="rect">
            <a:avLst/>
          </a:prstGeom>
          <a:noFill/>
        </p:spPr>
        <p:txBody>
          <a:bodyPr wrap="square" lIns="0" rIns="0" tIns="0" bIns="0">
            <a:spAutoFit/>
          </a:bodyPr>
          <a:lstStyle/>
          <a:p>
            <a:pPr>
              <a:lnSpc>
                <a:spcPct val="135000"/>
              </a:lnSpc>
              <a:spcAft>
                <a:spcPts val="0"/>
              </a:spcAft>
            </a:pPr>
            <a:r>
              <a:rPr sz="1300" b="0" i="0">
                <a:solidFill>
                  <a:srgbClr val="02275A"/>
                </a:solidFill>
                <a:latin typeface="Arial"/>
              </a:rPr>
              <a:t>The load starts on you and ends on them. That gradual handoff—the release of responsibility—is what turns watching into doing.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Pearson and Gallagher, "The Instruction of Reading Comprehension," Contemporary Educational Psychology (1983); Fisher and Frey, Better Learning Through Structured Teaching (2008); Rosenshine, "Principles of Instruction," American Educator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Model the Standard</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Show, don't just tell. Your body is the lesson.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Demonstrate it perfectly</a:t>
            </a:r>
            <a:r>
              <a:rPr sz="1350">
                <a:solidFill>
                  <a:srgbClr val="02275A"/>
                </a:solidFill>
                <a:latin typeface="Arial"/>
              </a:rPr>
              <a:t>, slowly, and more than once. People copy what they see far more than what they hear.</a:t>
            </a:r>
          </a:p>
          <a:p>
            <a:pPr>
              <a:lnSpc>
                <a:spcPct val="125000"/>
              </a:lnSpc>
              <a:spcAft>
                <a:spcPts val="700"/>
              </a:spcAft>
            </a:pPr>
            <a:r>
              <a:rPr sz="1350" b="0" i="0">
                <a:solidFill>
                  <a:srgbClr val="02275A"/>
                </a:solidFill>
                <a:latin typeface="Arial"/>
              </a:rPr>
              <a:t>◆  </a:t>
            </a:r>
            <a:r>
              <a:rPr b="1" sz="1350">
                <a:solidFill>
                  <a:srgbClr val="0B1A31"/>
                </a:solidFill>
                <a:latin typeface="Arial"/>
              </a:rPr>
              <a:t>Narrate as you go</a:t>
            </a:r>
            <a:r>
              <a:rPr sz="1350">
                <a:solidFill>
                  <a:srgbClr val="02275A"/>
                </a:solidFill>
                <a:latin typeface="Arial"/>
              </a:rPr>
              <a:t>—say what you are doing and why, so they learn the thinking, not just the shape.</a:t>
            </a:r>
          </a:p>
          <a:p>
            <a:pPr>
              <a:lnSpc>
                <a:spcPct val="125000"/>
              </a:lnSpc>
              <a:spcAft>
                <a:spcPts val="700"/>
              </a:spcAft>
            </a:pPr>
            <a:r>
              <a:rPr sz="1350" b="0" i="0">
                <a:solidFill>
                  <a:srgbClr val="02275A"/>
                </a:solidFill>
                <a:latin typeface="Arial"/>
              </a:rPr>
              <a:t>◆  </a:t>
            </a:r>
            <a:r>
              <a:rPr b="1" sz="1350">
                <a:solidFill>
                  <a:srgbClr val="0B1A31"/>
                </a:solidFill>
                <a:latin typeface="Arial"/>
              </a:rPr>
              <a:t>you</a:t>
            </a:r>
            <a:r>
              <a:rPr sz="1350">
                <a:solidFill>
                  <a:srgbClr val="02275A"/>
                </a:solidFill>
                <a:latin typeface="Arial"/>
              </a:rPr>
              <a:t>the reference. The standard is whatever you show them, so never model it sloppy.</a:t>
            </a:r>
          </a:p>
          <a:p>
            <a:pPr>
              <a:lnSpc>
                <a:spcPct val="125000"/>
              </a:lnSpc>
              <a:spcAft>
                <a:spcPts val="700"/>
              </a:spcAft>
            </a:pPr>
            <a:r>
              <a:rPr sz="1350" b="0" i="0">
                <a:solidFill>
                  <a:srgbClr val="02275A"/>
                </a:solidFill>
                <a:latin typeface="Arial"/>
              </a:rPr>
              <a:t>◆  Show the wrong way once if it helps them see the difference—then erase it with three reps of the right way.</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Bandura, Social Learning Theory (1977); Rosenshine, "Principles of Instruction," American Educator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Check Before You Move On</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step every leader skips—and the reason people fall behind.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not</a:t>
            </a:r>
            <a:r>
              <a:rPr sz="1350">
                <a:solidFill>
                  <a:srgbClr val="02275A"/>
                </a:solidFill>
                <a:latin typeface="Arial"/>
              </a:rPr>
              <a:t>y questions?” is not checking for understanding. Silence is not proof that they got it.</a:t>
            </a:r>
          </a:p>
          <a:p>
            <a:pPr>
              <a:lnSpc>
                <a:spcPct val="125000"/>
              </a:lnSpc>
              <a:spcAft>
                <a:spcPts val="700"/>
              </a:spcAft>
            </a:pPr>
            <a:r>
              <a:rPr sz="1350" b="0" i="0">
                <a:solidFill>
                  <a:srgbClr val="02275A"/>
                </a:solidFill>
                <a:latin typeface="Arial"/>
              </a:rPr>
              <a:t>◆  </a:t>
            </a:r>
            <a:r>
              <a:rPr b="1" sz="1350">
                <a:solidFill>
                  <a:srgbClr val="0B1A31"/>
                </a:solidFill>
                <a:latin typeface="Arial"/>
              </a:rPr>
              <a:t>Make them show you.</a:t>
            </a:r>
            <a:r>
              <a:rPr sz="1350">
                <a:solidFill>
                  <a:srgbClr val="02275A"/>
                </a:solidFill>
                <a:latin typeface="Arial"/>
              </a:rPr>
              <a:t> Have them do a rep, or teach the step back to you in their own words.</a:t>
            </a:r>
          </a:p>
          <a:p>
            <a:pPr>
              <a:lnSpc>
                <a:spcPct val="125000"/>
              </a:lnSpc>
              <a:spcAft>
                <a:spcPts val="700"/>
              </a:spcAft>
            </a:pPr>
            <a:r>
              <a:rPr sz="1350" b="0" i="0">
                <a:solidFill>
                  <a:srgbClr val="02275A"/>
                </a:solidFill>
                <a:latin typeface="Arial"/>
              </a:rPr>
              <a:t>◆  </a:t>
            </a:r>
            <a:r>
              <a:rPr b="1" sz="1350">
                <a:solidFill>
                  <a:srgbClr val="0B1A31"/>
                </a:solidFill>
                <a:latin typeface="Arial"/>
              </a:rPr>
              <a:t>everyone</a:t>
            </a:r>
            <a:r>
              <a:rPr sz="1350">
                <a:solidFill>
                  <a:srgbClr val="02275A"/>
                </a:solidFill>
                <a:latin typeface="Arial"/>
              </a:rPr>
              <a:t>eryone, not just the confident one up front—the quiet ones are often the ones who are lost.</a:t>
            </a:r>
          </a:p>
          <a:p>
            <a:pPr>
              <a:lnSpc>
                <a:spcPct val="125000"/>
              </a:lnSpc>
              <a:spcAft>
                <a:spcPts val="700"/>
              </a:spcAft>
            </a:pPr>
            <a:r>
              <a:rPr sz="1350" b="0" i="0">
                <a:solidFill>
                  <a:srgbClr val="02275A"/>
                </a:solidFill>
                <a:latin typeface="Arial"/>
              </a:rPr>
              <a:t>◆  </a:t>
            </a:r>
            <a:r>
              <a:rPr b="1" sz="1350">
                <a:solidFill>
                  <a:srgbClr val="0B1A31"/>
                </a:solidFill>
                <a:latin typeface="Arial"/>
              </a:rPr>
              <a:t>you</a:t>
            </a:r>
            <a:r>
              <a:rPr sz="1350">
                <a:solidFill>
                  <a:srgbClr val="02275A"/>
                </a:solidFill>
                <a:latin typeface="Arial"/>
              </a:rPr>
              <a:t>they cannot do it yet, that is information for you: re-teach the chunk a new way, do not just repeat it louder.</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Black and Wiliam, "Assessment and Classroom Learning," Assessment in Education (1998); Rosenshine, "Principles of Instruction"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TEACH HOW TO TEACH</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Feedback That Actually Fixes It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Feedback is the single highest-leverage thing a teacher does.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Be specific.</a:t>
            </a:r>
            <a:r>
              <a:rPr sz="1350">
                <a:solidFill>
                  <a:srgbClr val="02275A"/>
                </a:solidFill>
                <a:latin typeface="Arial"/>
              </a:rPr>
              <a:t> "Fix your timing" is useless—"you're a half-count early on the horn snap" can be acted on.</a:t>
            </a:r>
          </a:p>
          <a:p>
            <a:pPr>
              <a:lnSpc>
                <a:spcPct val="125000"/>
              </a:lnSpc>
              <a:spcAft>
                <a:spcPts val="700"/>
              </a:spcAft>
            </a:pPr>
            <a:r>
              <a:rPr sz="1350" b="0" i="0">
                <a:solidFill>
                  <a:srgbClr val="02275A"/>
                </a:solidFill>
                <a:latin typeface="Arial"/>
              </a:rPr>
              <a:t>◆  </a:t>
            </a:r>
            <a:r>
              <a:rPr b="1" sz="1350">
                <a:solidFill>
                  <a:srgbClr val="0B1A31"/>
                </a:solidFill>
                <a:latin typeface="Arial"/>
              </a:rPr>
              <a:t>Be immediate.</a:t>
            </a:r>
            <a:r>
              <a:rPr sz="1350">
                <a:solidFill>
                  <a:srgbClr val="02275A"/>
                </a:solidFill>
                <a:latin typeface="Arial"/>
              </a:rPr>
              <a:t> Correct it in the moment, before the wrong rep sets in.</a:t>
            </a:r>
          </a:p>
          <a:p>
            <a:pPr>
              <a:lnSpc>
                <a:spcPct val="125000"/>
              </a:lnSpc>
              <a:spcAft>
                <a:spcPts val="700"/>
              </a:spcAft>
            </a:pPr>
            <a:r>
              <a:rPr sz="1350" b="0" i="0">
                <a:solidFill>
                  <a:srgbClr val="02275A"/>
                </a:solidFill>
                <a:latin typeface="Arial"/>
              </a:rPr>
              <a:t>◆  </a:t>
            </a:r>
            <a:r>
              <a:rPr b="1" sz="1350">
                <a:solidFill>
                  <a:srgbClr val="0B1A31"/>
                </a:solidFill>
                <a:latin typeface="Arial"/>
              </a:rPr>
              <a:t>what to do</a:t>
            </a:r>
            <a:r>
              <a:rPr sz="1350">
                <a:solidFill>
                  <a:srgbClr val="02275A"/>
                </a:solidFill>
                <a:latin typeface="Arial"/>
              </a:rPr>
              <a:t>what to do, not just what is wrong. Feedback without a next step is only criticism.</a:t>
            </a:r>
          </a:p>
          <a:p>
            <a:pPr>
              <a:lnSpc>
                <a:spcPct val="125000"/>
              </a:lnSpc>
              <a:spcAft>
                <a:spcPts val="700"/>
              </a:spcAft>
            </a:pPr>
            <a:r>
              <a:rPr sz="1350" b="0" i="0">
                <a:solidFill>
                  <a:srgbClr val="02275A"/>
                </a:solidFill>
                <a:latin typeface="Arial"/>
              </a:rPr>
              <a:t>◆  </a:t>
            </a:r>
            <a:r>
              <a:rPr b="1" sz="1350">
                <a:solidFill>
                  <a:srgbClr val="0B1A31"/>
                </a:solidFill>
                <a:latin typeface="Arial"/>
              </a:rPr>
              <a:t>effort and the process</a:t>
            </a:r>
            <a:r>
              <a:rPr sz="1350">
                <a:solidFill>
                  <a:srgbClr val="02275A"/>
                </a:solidFill>
                <a:latin typeface="Arial"/>
              </a:rPr>
              <a:t>the process, not just the talent—that is what keeps them working.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Hattie and Timperley, "The Power of Feedback," Review of Educational Research (2007); Wiggins, "Seven Keys to Effective Feedback," Educational Leadership (2012).</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