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 — TITLE: Day 1 Close, "First In"</a:t>
            </a:r>
          </a:p>
          <a:p/>
          <a:p>
            <a:r>
              <a:t>Hold the room before anyone starts packing. Captains stand with you.</a:t>
            </a:r>
          </a:p>
          <a:p/>
          <a:p>
            <a:r>
              <a:t>SAY: "Nobody move yet. We opened this morning on the standard and the why. We're closing on the first half of the creed that runs this program — First In."</a:t>
            </a:r>
          </a:p>
          <a:p/>
          <a:p>
            <a:r>
              <a:t>CUE: Keep them seated and together. This close only lands if they aren't already halfway out the door.</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10 — YOUR COMMITMENTS INTO DAY 2</a:t>
            </a:r>
          </a:p>
          <a:p/>
          <a:p>
            <a:r>
              <a:t>Slow down. This is the ask, and it needs real air.</a:t>
            </a:r>
          </a:p>
          <a:p/>
          <a:p>
            <a:r>
              <a:t>SAY: "Before you leave this room — one thing you will be early for tomorrow, and one person you will check on."</a:t>
            </a:r>
          </a:p>
          <a:p/>
          <a:p>
            <a:r>
              <a:t>Have them say it OUT LOUD to the leader beside them. Wait for the room to actually do it. The silence while they turn to each other is fine — let it happen.</a:t>
            </a:r>
          </a:p>
          <a:p/>
          <a:p>
            <a:r>
              <a:t>CUE: Do not narrate over this. Just wait.</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11 — CLOSE: "First In. Every Time."</a:t>
            </a:r>
          </a:p>
          <a:p/>
          <a:p>
            <a:r>
              <a:t>Deliver standing, without notes if you can.</a:t>
            </a:r>
          </a:p>
          <a:p/>
          <a:p>
            <a:r>
              <a:t>SAY: "Tomorrow morning, before anybody else is on that field, I want to see you. Not because I'm checking — because that's who you are now."</a:t>
            </a:r>
          </a:p>
          <a:p/>
          <a:p>
            <a:r>
              <a:t>Give the report time and location for Day 2 before the sign-off.</a:t>
            </a:r>
          </a:p>
          <a:p/>
          <a:p>
            <a:r>
              <a:t>End on the creed line and let the Captains dismiss. Add nothing after it. Let it land.</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2 — ICEBREAKER: Kobe Bryant, "Mindset" (4:25)</a:t>
            </a:r>
          </a:p>
          <a:p/>
          <a:p>
            <a:r>
              <a:t>SET IT UP IN ONE LINE: "Watch what he credits. It isn't talent."</a:t>
            </a:r>
          </a:p>
          <a:p/>
          <a:p>
            <a:r>
              <a:t>Play it. Do not talk over it.</a:t>
            </a:r>
          </a:p>
          <a:p/>
          <a:p>
            <a:r>
              <a:t>AFTER: "What did he say the edge actually was?" Take two answers — no more. The clip teaches this, not the discussion.</a:t>
            </a:r>
          </a:p>
          <a:p/>
          <a:p>
            <a:r>
              <a:t>BRIDGE: "Mindset, chosen every single day. First In is that same decision, made before anybody else shows up."</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3 — DAY 1 IN REVIEW</a:t>
            </a:r>
          </a:p>
          <a:p/>
          <a:p>
            <a:r>
              <a:t>Move briskly. This is orientation, not re-teaching. One breath per bullet.</a:t>
            </a:r>
          </a:p>
          <a:p/>
          <a:p>
            <a:r>
              <a:t>Who we are · Know yourself · How we lead · The line we hold · The craft.</a:t>
            </a:r>
          </a:p>
          <a:p/>
          <a:p>
            <a:r>
              <a:t>If a presenter from one of those sessions is in the room, gesture to them as you name it.</a:t>
            </a:r>
          </a:p>
          <a:p/>
          <a:p>
            <a:r>
              <a:t>CLOSE THE SLIDE: "Every one of those points at the same standard. Here it is."</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4 — THE CREED (statement slide)</a:t>
            </a:r>
          </a:p>
          <a:p/>
          <a:p>
            <a:r>
              <a:t>Slow all the way down. Read the statement — don't paraphrase it.</a:t>
            </a:r>
          </a:p>
          <a:p/>
          <a:p>
            <a:r>
              <a:t>Then stop. Let the silence sit longer than is comfortable.</a:t>
            </a:r>
          </a:p>
          <a:p/>
          <a:p>
            <a:r>
              <a:t>SAY: "First In, Last Out. Four words. Tonight we take the first half. The second half closes Day 2 tomorrow."</a:t>
            </a:r>
          </a:p>
          <a:p/>
          <a:p>
            <a:r>
              <a:t>CUE: This is the hinge of the whole close. Don't rush off it.</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5 — WHAT "FIRST IN" MEANS</a:t>
            </a:r>
          </a:p>
          <a:p/>
          <a:p>
            <a:r>
              <a:t>Walk the four: first to arrive, first prepared, first to set the tone, first to serve.</a:t>
            </a:r>
          </a:p>
          <a:p/>
          <a:p>
            <a:r>
              <a:t>LAND HARD ON THE LAST ONE: "First in to get others ready — not first in line for credit. Say that back to me."</a:t>
            </a:r>
          </a:p>
          <a:p/>
          <a:p>
            <a:r>
              <a:t>CUE: This is where First In stops sounding like punctuality and starts sounding like leadership.</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6 — FIRST IN HAS A CLOCK</a:t>
            </a:r>
          </a:p>
          <a:p/>
          <a:p>
            <a:r>
              <a:t>This is the operational heart of the session. Be specific and leave no ambiguity.</a:t>
            </a:r>
          </a:p>
          <a:p/>
          <a:p>
            <a:r>
              <a:t>SAY: "Leaders: thirty minutes before the downbeat. Not thirty minutes to arrive — thirty minutes to be warm, set, and ready to teach."</a:t>
            </a:r>
          </a:p>
          <a:p/>
          <a:p>
            <a:r>
              <a:t>"Your section: fifteen minutes. You are responsible for them knowing that and living it."</a:t>
            </a:r>
          </a:p>
          <a:p/>
          <a:p>
            <a:r>
              <a:t>ASK: "What time does that make it for you tomorrow?" Make them say the actual clock time out loud. Don't move until they do.</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7 — YOU SET THE TONE</a:t>
            </a:r>
          </a:p>
          <a:p/>
          <a:p>
            <a:r>
              <a:t>SAY: "Whatever walks in with you becomes the section's energy. That's not a motivational line — that's just what happens."</a:t>
            </a:r>
          </a:p>
          <a:p/>
          <a:p>
            <a:r>
              <a:t>Walk the bullets, then: "They meet the bar you actually set. Never the one you announce."</a:t>
            </a:r>
          </a:p>
          <a:p/>
          <a:p>
            <a:r>
              <a:t>OPTIONAL: Name one leader in this room who set the tone well today. Specific and by name lands far harder than general praise.</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8 — FIRST IN TO SERVE</a:t>
            </a:r>
          </a:p>
          <a:p/>
          <a:p>
            <a:r>
              <a:t>Tie it straight back to the Servant-Leadership session.</a:t>
            </a:r>
          </a:p>
          <a:p/>
          <a:p>
            <a:r>
              <a:t>SAY: "You get there first to make other people ready. Set up, teach the fix, warm the section. Not to be seen doing it."</a:t>
            </a:r>
          </a:p>
          <a:p/>
          <a:p>
            <a:r>
              <a:t>KEY LINE: "You hold the bar by clearing it first. A leader who is First In has no standing to skip his own reps."</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9 — WHY READINESS IS THE STANDARD</a:t>
            </a:r>
          </a:p>
          <a:p/>
          <a:p>
            <a:r>
              <a:t>This is the why behind the clock. Don't skip it — the clock without the why is just a rule.</a:t>
            </a:r>
          </a:p>
          <a:p/>
          <a:p>
            <a:r>
              <a:t>SAY: "You don't rise to the occasion. You fall to the level of your preparation."</a:t>
            </a:r>
          </a:p>
          <a:p/>
          <a:p>
            <a:r>
              <a:t>"Time is respect. Being First In respects everybody's time."</a:t>
            </a:r>
          </a:p>
          <a:p/>
          <a:p>
            <a:r>
              <a:t>BRIDGE: "That's the Standard of Excellence in practice — ready before we're asked to be."</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0.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2275A">
              <a:alpha val="8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46304" cy="685800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41248" y="2331720"/>
            <a:ext cx="8595360" cy="2377440"/>
          </a:xfrm>
          <a:prstGeom prst="rect">
            <a:avLst/>
          </a:prstGeom>
          <a:noFill/>
        </p:spPr>
        <p:txBody>
          <a:bodyPr wrap="square" lIns="0" rIns="0" tIns="0" bIns="0">
            <a:spAutoFit/>
          </a:bodyPr>
          <a:lstStyle/>
          <a:p>
            <a:pPr>
              <a:spcAft>
                <a:spcPts val="1200"/>
              </a:spcAft>
            </a:pPr>
            <a:r>
              <a:rPr sz="950" b="1" i="0" spc="200">
                <a:solidFill>
                  <a:srgbClr val="B76E79"/>
                </a:solidFill>
                <a:latin typeface="Arial"/>
              </a:rPr>
              <a:t>PRE-DRILL CAMP 2026 · LEADERSHIP SEMINARS · DAY 1</a:t>
            </a:r>
          </a:p>
          <a:p>
            <a:pPr>
              <a:lnSpc>
                <a:spcPct val="98000"/>
              </a:lnSpc>
              <a:spcAft>
                <a:spcPts val="1000"/>
              </a:spcAft>
            </a:pPr>
            <a:r>
              <a:rPr sz="5200" b="1" i="0">
                <a:solidFill>
                  <a:srgbClr val="FFFFFF"/>
                </a:solidFill>
                <a:latin typeface="Georgia"/>
              </a:rPr>
              <a:t>Day 1 Close</a:t>
            </a:r>
          </a:p>
          <a:p>
            <a:pPr>
              <a:spcAft>
                <a:spcPts val="0"/>
              </a:spcAft>
            </a:pPr>
            <a:r>
              <a:rPr sz="1700" b="0" i="1">
                <a:solidFill>
                  <a:srgbClr val="C9DAF0"/>
                </a:solidFill>
                <a:latin typeface="Arial"/>
              </a:rPr>
              <a:t>"First In" — The First Half of the Creed</a:t>
            </a:r>
          </a:p>
        </p:txBody>
      </p:sp>
      <p:sp>
        <p:nvSpPr>
          <p:cNvPr id="6" name="TextBox 5"/>
          <p:cNvSpPr txBox="1"/>
          <p:nvPr/>
        </p:nvSpPr>
        <p:spPr>
          <a:xfrm>
            <a:off x="841248" y="5532120"/>
            <a:ext cx="6400800" cy="822960"/>
          </a:xfrm>
          <a:prstGeom prst="rect">
            <a:avLst/>
          </a:prstGeom>
          <a:noFill/>
        </p:spPr>
        <p:txBody>
          <a:bodyPr wrap="square" lIns="0" rIns="0" tIns="0" bIns="0">
            <a:spAutoFit/>
          </a:bodyPr>
          <a:lstStyle/>
          <a:p>
            <a:pPr>
              <a:spcAft>
                <a:spcPts val="300"/>
              </a:spcAft>
            </a:pPr>
            <a:r>
              <a:rPr sz="1200" b="1" i="0">
                <a:solidFill>
                  <a:srgbClr val="FFFFFF"/>
                </a:solidFill>
                <a:latin typeface="Arial"/>
              </a:rPr>
              <a:t>Dr. Thomas L. Jones, Jr. and the Captains</a:t>
            </a:r>
          </a:p>
          <a:p>
            <a:pPr>
              <a:spcAft>
                <a:spcPts val="0"/>
              </a:spcAft>
            </a:pPr>
            <a:r>
              <a:rPr sz="950" b="0" i="0">
                <a:solidFill>
                  <a:srgbClr val="C9DAF0"/>
                </a:solidFill>
                <a:latin typeface="Arial"/>
              </a:rPr>
              <a:t>Director of University Bands · Day 1 Close, Saturday, August 1, 2026</a:t>
            </a:r>
          </a:p>
        </p:txBody>
      </p:sp>
      <p:sp>
        <p:nvSpPr>
          <p:cNvPr id="7" name="TextBox 6"/>
          <p:cNvSpPr txBox="1"/>
          <p:nvPr/>
        </p:nvSpPr>
        <p:spPr>
          <a:xfrm>
            <a:off x="7315200" y="5532120"/>
            <a:ext cx="4023360" cy="822960"/>
          </a:xfrm>
          <a:prstGeom prst="rect">
            <a:avLst/>
          </a:prstGeom>
          <a:noFill/>
        </p:spPr>
        <p:txBody>
          <a:bodyPr wrap="square" lIns="0" rIns="0" tIns="0" bIns="0">
            <a:spAutoFit/>
          </a:bodyPr>
          <a:lstStyle/>
          <a:p>
            <a:pPr algn="r">
              <a:lnSpc>
                <a:spcPct val="130000"/>
              </a:lnSpc>
              <a:spcAft>
                <a:spcPts val="0"/>
              </a:spcAft>
            </a:pPr>
            <a:r>
              <a:rPr sz="950" b="0" i="0">
                <a:solidFill>
                  <a:srgbClr val="C9DAF0"/>
                </a:solidFill>
                <a:latin typeface="Arial"/>
              </a:rPr>
              <a:t>The Hampton University Marching Force
Hampton's Heartbeat</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9.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DAY 1 CLOSE · FIRST IN</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Your Commitments Into Day 2</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Name the standard you will hold—starting with the very next rehearsal.</a:t>
            </a:r>
          </a:p>
        </p:txBody>
      </p:sp>
      <p:sp>
        <p:nvSpPr>
          <p:cNvPr id="10" name="TextBox 9"/>
          <p:cNvSpPr txBox="1"/>
          <p:nvPr/>
        </p:nvSpPr>
        <p:spPr>
          <a:xfrm>
            <a:off x="713232" y="2075688"/>
            <a:ext cx="5120640" cy="1280160"/>
          </a:xfrm>
          <a:prstGeom prst="rect">
            <a:avLst/>
          </a:prstGeom>
          <a:noFill/>
        </p:spPr>
        <p:txBody>
          <a:bodyPr wrap="square" lIns="0" rIns="0" tIns="0" bIns="0">
            <a:spAutoFit/>
          </a:bodyPr>
          <a:lstStyle/>
          <a:p>
            <a:pPr>
              <a:spcAft>
                <a:spcPts val="200"/>
              </a:spcAft>
            </a:pPr>
            <a:r>
              <a:rPr sz="2400" b="1" i="0">
                <a:solidFill>
                  <a:srgbClr val="B76E79"/>
                </a:solidFill>
                <a:latin typeface="Georgia"/>
              </a:rPr>
              <a:t>1</a:t>
            </a:r>
          </a:p>
          <a:p>
            <a:pPr>
              <a:spcAft>
                <a:spcPts val="400"/>
              </a:spcAft>
            </a:pPr>
            <a:r>
              <a:rPr sz="1500" b="1" i="0">
                <a:solidFill>
                  <a:srgbClr val="02275A"/>
                </a:solidFill>
                <a:latin typeface="Arial"/>
              </a:rPr>
              <a:t>Be First In</a:t>
            </a:r>
          </a:p>
          <a:p>
            <a:pPr>
              <a:lnSpc>
                <a:spcPct val="130000"/>
              </a:lnSpc>
              <a:spcAft>
                <a:spcPts val="0"/>
              </a:spcAft>
            </a:pPr>
            <a:r>
              <a:rPr sz="1090" b="0" i="0">
                <a:solidFill>
                  <a:srgbClr val="4C5B72"/>
                </a:solidFill>
                <a:latin typeface="Arial"/>
              </a:rPr>
              <a:t>Arrive 30 minutes early—prepared and warmed up—before your section does.</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0.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2275A">
              <a:alpha val="8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46304" cy="685800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87552" y="1874519"/>
            <a:ext cx="8229600" cy="365760"/>
          </a:xfrm>
          <a:prstGeom prst="rect">
            <a:avLst/>
          </a:prstGeom>
          <a:noFill/>
        </p:spPr>
        <p:txBody>
          <a:bodyPr wrap="square" lIns="0" rIns="0" tIns="0" bIns="0">
            <a:spAutoFit/>
          </a:bodyPr>
          <a:lstStyle/>
          <a:p>
            <a:pPr>
              <a:spcAft>
                <a:spcPts val="0"/>
              </a:spcAft>
            </a:pPr>
            <a:r>
              <a:rPr sz="1000" b="1" i="0" spc="240">
                <a:solidFill>
                  <a:srgbClr val="B76E79"/>
                </a:solidFill>
                <a:latin typeface="Arial"/>
              </a:rPr>
              <a:t>YOUR CHARGE</a:t>
            </a:r>
          </a:p>
        </p:txBody>
      </p:sp>
      <p:sp>
        <p:nvSpPr>
          <p:cNvPr id="6" name="TextBox 5"/>
          <p:cNvSpPr txBox="1"/>
          <p:nvPr/>
        </p:nvSpPr>
        <p:spPr>
          <a:xfrm>
            <a:off x="914400" y="2286000"/>
            <a:ext cx="7498079" cy="1828800"/>
          </a:xfrm>
          <a:prstGeom prst="rect">
            <a:avLst/>
          </a:prstGeom>
          <a:noFill/>
        </p:spPr>
        <p:txBody>
          <a:bodyPr wrap="square" lIns="0" rIns="0" tIns="0" bIns="0">
            <a:spAutoFit/>
          </a:bodyPr>
          <a:lstStyle/>
          <a:p>
            <a:pPr>
              <a:lnSpc>
                <a:spcPct val="103000"/>
              </a:lnSpc>
              <a:spcAft>
                <a:spcPts val="0"/>
              </a:spcAft>
            </a:pPr>
            <a:r>
              <a:rPr sz="4000" b="1" i="0">
                <a:solidFill>
                  <a:srgbClr val="FFFFFF"/>
                </a:solidFill>
                <a:latin typeface="Georgia"/>
              </a:rPr>
              <a:t>First In.
Every Time.</a:t>
            </a:r>
          </a:p>
        </p:txBody>
      </p:sp>
      <p:sp>
        <p:nvSpPr>
          <p:cNvPr id="7" name="TextBox 6"/>
          <p:cNvSpPr txBox="1"/>
          <p:nvPr/>
        </p:nvSpPr>
        <p:spPr>
          <a:xfrm>
            <a:off x="987552" y="4206240"/>
            <a:ext cx="8412480" cy="1737360"/>
          </a:xfrm>
          <a:prstGeom prst="rect">
            <a:avLst/>
          </a:prstGeom>
          <a:noFill/>
        </p:spPr>
        <p:txBody>
          <a:bodyPr wrap="square" lIns="0" rIns="0" tIns="0" bIns="0">
            <a:spAutoFit/>
          </a:bodyPr>
          <a:lstStyle/>
          <a:p>
            <a:pPr>
              <a:lnSpc>
                <a:spcPct val="150000"/>
              </a:lnSpc>
              <a:spcAft>
                <a:spcPts val="0"/>
              </a:spcAft>
            </a:pPr>
            <a:r>
              <a:rPr sz="1400" b="0" i="0">
                <a:solidFill>
                  <a:srgbClr val="C9DAF0"/>
                </a:solidFill>
                <a:latin typeface="Arial"/>
              </a:rPr>
              <a:t>Day 1 gave you the standard and the why. Now live the first half of the creed: First In. Arrive early, prepare first, and set the tone before anyone else walks in—because a section is only ever as ready as its leader. Rest well, and come back ready to close the creed. Day 2 belongs to the other half: Last Out.</a:t>
            </a:r>
          </a:p>
        </p:txBody>
      </p:sp>
      <p:sp>
        <p:nvSpPr>
          <p:cNvPr id="8" name="TextBox 7"/>
          <p:cNvSpPr txBox="1"/>
          <p:nvPr/>
        </p:nvSpPr>
        <p:spPr>
          <a:xfrm>
            <a:off x="987552" y="5806440"/>
            <a:ext cx="6400800" cy="457200"/>
          </a:xfrm>
          <a:prstGeom prst="rect">
            <a:avLst/>
          </a:prstGeom>
          <a:noFill/>
        </p:spPr>
        <p:txBody>
          <a:bodyPr wrap="square" lIns="0" rIns="0" tIns="0" bIns="0">
            <a:spAutoFit/>
          </a:bodyPr>
          <a:lstStyle/>
          <a:p>
            <a:pPr>
              <a:spcAft>
                <a:spcPts val="0"/>
              </a:spcAft>
            </a:pPr>
            <a:r>
              <a:rPr sz="1500" b="0" i="1">
                <a:solidFill>
                  <a:srgbClr val="FFFFFF"/>
                </a:solidFill>
                <a:latin typeface="Georgia"/>
              </a:rPr>
              <a:t>Serve First. Lead Always. — Drive the Legacy.</a:t>
            </a:r>
          </a:p>
        </p:txBody>
      </p:sp>
      <p:sp>
        <p:nvSpPr>
          <p:cNvPr id="9" name="TextBox 8"/>
          <p:cNvSpPr txBox="1"/>
          <p:nvPr/>
        </p:nvSpPr>
        <p:spPr>
          <a:xfrm>
            <a:off x="7680960" y="5806440"/>
            <a:ext cx="3566160" cy="548640"/>
          </a:xfrm>
          <a:prstGeom prst="rect">
            <a:avLst/>
          </a:prstGeom>
          <a:noFill/>
        </p:spPr>
        <p:txBody>
          <a:bodyPr wrap="square" lIns="0" rIns="0" tIns="0" bIns="0">
            <a:spAutoFit/>
          </a:bodyPr>
          <a:lstStyle/>
          <a:p>
            <a:pPr algn="r">
              <a:lnSpc>
                <a:spcPct val="130000"/>
              </a:lnSpc>
              <a:spcAft>
                <a:spcPts val="0"/>
              </a:spcAft>
            </a:pPr>
            <a:r>
              <a:rPr sz="900" b="0" i="0">
                <a:solidFill>
                  <a:srgbClr val="C9DAF0"/>
                </a:solidFill>
                <a:latin typeface="Arial"/>
              </a:rPr>
              <a:t>The Hampton University Marching Force
Hampton's Heartbeat</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DAY 1 CLOSE · FIRST IN</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Icebreaker</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His edge was never talent—it was mindset, chosen every single day. Being First In is that same decision, made before anyone else shows up.</a:t>
            </a:r>
          </a:p>
        </p:txBody>
      </p:sp>
      <p:sp>
        <p:nvSpPr>
          <p:cNvPr id="10" name="TextBox 9"/>
          <p:cNvSpPr txBox="1"/>
          <p:nvPr/>
        </p:nvSpPr>
        <p:spPr>
          <a:xfrm>
            <a:off x="713232" y="2395728"/>
            <a:ext cx="10762488" cy="1645920"/>
          </a:xfrm>
          <a:prstGeom prst="rect">
            <a:avLst/>
          </a:prstGeom>
          <a:noFill/>
        </p:spPr>
        <p:txBody>
          <a:bodyPr wrap="square" lIns="0" rIns="0" tIns="0" bIns="0">
            <a:spAutoFit/>
          </a:bodyPr>
          <a:lstStyle/>
          <a:p>
            <a:pPr algn="ctr">
              <a:spcAft>
                <a:spcPts val="800"/>
              </a:spcAft>
            </a:pPr>
            <a:r>
              <a:rPr sz="2000" b="0" i="0">
                <a:solidFill>
                  <a:srgbClr val="B76E79"/>
                </a:solidFill>
                <a:latin typeface="Arial"/>
              </a:rPr>
              <a:t>▶</a:t>
            </a:r>
          </a:p>
          <a:p>
            <a:pPr algn="ctr">
              <a:spcAft>
                <a:spcPts val="800"/>
              </a:spcAft>
            </a:pPr>
            <a:r>
              <a:rPr sz="2200" b="1" i="0">
                <a:solidFill>
                  <a:srgbClr val="0B1A31"/>
                </a:solidFill>
                <a:latin typeface="Georgia"/>
              </a:rPr>
              <a:t>Kobe Bryant — “Mindset”</a:t>
            </a:r>
          </a:p>
          <a:p>
            <a:pPr algn="ctr">
              <a:spcAft>
                <a:spcPts val="500"/>
              </a:spcAft>
            </a:pPr>
            <a:r>
              <a:rPr sz="1700" b="1" i="0">
                <a:solidFill>
                  <a:srgbClr val="004AAD"/>
                </a:solidFill>
                <a:latin typeface="Georgia"/>
              </a:rPr>
              <a:t>youtu.be/obKqJaSnQK0</a:t>
            </a:r>
          </a:p>
          <a:p>
            <a:pPr algn="ctr">
              <a:spcAft>
                <a:spcPts val="0"/>
              </a:spcAft>
            </a:pPr>
            <a:r>
              <a:rPr sz="950" b="1" i="0" spc="120">
                <a:solidFill>
                  <a:srgbClr val="B76E79"/>
                </a:solidFill>
                <a:latin typeface="Arial"/>
              </a:rPr>
              <a:t>WATCH · 4:25</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02</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2.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DAY 1 CLOSE · FIRST IN</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Day 1 in Review</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Everything we covered points at one standard.</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Who we are.</a:t>
            </a:r>
            <a:r>
              <a:rPr sz="1350">
                <a:solidFill>
                  <a:srgbClr val="02275A"/>
                </a:solidFill>
                <a:latin typeface="Arial"/>
              </a:rPr>
              <a:t> Welcome and Vision named our purpose, mission, and this year's watchword—OPTIMIZE.</a:t>
            </a:r>
          </a:p>
          <a:p>
            <a:pPr>
              <a:lnSpc>
                <a:spcPct val="125000"/>
              </a:lnSpc>
              <a:spcAft>
                <a:spcPts val="700"/>
              </a:spcAft>
            </a:pPr>
            <a:r>
              <a:rPr sz="1350" b="0" i="0">
                <a:solidFill>
                  <a:srgbClr val="02275A"/>
                </a:solidFill>
                <a:latin typeface="Arial"/>
              </a:rPr>
              <a:t>◆  </a:t>
            </a:r>
            <a:r>
              <a:rPr b="1" sz="1350">
                <a:solidFill>
                  <a:srgbClr val="0B1A31"/>
                </a:solidFill>
                <a:latin typeface="Arial"/>
              </a:rPr>
              <a:t>Know yourself.</a:t>
            </a:r>
            <a:r>
              <a:rPr sz="1350">
                <a:solidFill>
                  <a:srgbClr val="02275A"/>
                </a:solidFill>
                <a:latin typeface="Arial"/>
              </a:rPr>
              <a:t> Know Yourself First and Emotional Intelligence taught you to lead the person in the mirror before you lead anyone else.</a:t>
            </a:r>
          </a:p>
          <a:p>
            <a:pPr>
              <a:lnSpc>
                <a:spcPct val="125000"/>
              </a:lnSpc>
              <a:spcAft>
                <a:spcPts val="700"/>
              </a:spcAft>
            </a:pPr>
            <a:r>
              <a:rPr sz="1350" b="0" i="0">
                <a:solidFill>
                  <a:srgbClr val="02275A"/>
                </a:solidFill>
                <a:latin typeface="Arial"/>
              </a:rPr>
              <a:t>◆  </a:t>
            </a:r>
            <a:r>
              <a:rPr b="1" sz="1350">
                <a:solidFill>
                  <a:srgbClr val="0B1A31"/>
                </a:solidFill>
                <a:latin typeface="Arial"/>
              </a:rPr>
              <a:t>How we lead.</a:t>
            </a:r>
            <a:r>
              <a:rPr sz="1350">
                <a:solidFill>
                  <a:srgbClr val="02275A"/>
                </a:solidFill>
                <a:latin typeface="Arial"/>
              </a:rPr>
              <a:t> Servant-Leadership, Command Respect, and Bonds Not Fear set the model: serve first, earn respect, build trust.</a:t>
            </a:r>
          </a:p>
          <a:p>
            <a:pPr>
              <a:lnSpc>
                <a:spcPct val="125000"/>
              </a:lnSpc>
              <a:spcAft>
                <a:spcPts val="700"/>
              </a:spcAft>
            </a:pPr>
            <a:r>
              <a:rPr sz="1350" b="0" i="0">
                <a:solidFill>
                  <a:srgbClr val="02275A"/>
                </a:solidFill>
                <a:latin typeface="Arial"/>
              </a:rPr>
              <a:t>◆  </a:t>
            </a:r>
            <a:r>
              <a:rPr b="1" sz="1350">
                <a:solidFill>
                  <a:srgbClr val="0B1A31"/>
                </a:solidFill>
                <a:latin typeface="Arial"/>
              </a:rPr>
              <a:t>The line we hold.</a:t>
            </a:r>
            <a:r>
              <a:rPr sz="1350">
                <a:solidFill>
                  <a:srgbClr val="02275A"/>
                </a:solidFill>
                <a:latin typeface="Arial"/>
              </a:rPr>
              <a:t> Why Hazing Happens drew the bright lines we will not cross.</a:t>
            </a:r>
          </a:p>
          <a:p>
            <a:pPr>
              <a:lnSpc>
                <a:spcPct val="125000"/>
              </a:lnSpc>
              <a:spcAft>
                <a:spcPts val="700"/>
              </a:spcAft>
            </a:pPr>
            <a:r>
              <a:rPr sz="1350" b="0" i="0">
                <a:solidFill>
                  <a:srgbClr val="02275A"/>
                </a:solidFill>
                <a:latin typeface="Arial"/>
              </a:rPr>
              <a:t>◆  </a:t>
            </a:r>
            <a:r>
              <a:rPr b="1" sz="1350">
                <a:solidFill>
                  <a:srgbClr val="0B1A31"/>
                </a:solidFill>
                <a:latin typeface="Arial"/>
              </a:rPr>
              <a:t>The craft.</a:t>
            </a:r>
            <a:r>
              <a:rPr sz="1350">
                <a:solidFill>
                  <a:srgbClr val="02275A"/>
                </a:solidFill>
                <a:latin typeface="Arial"/>
              </a:rPr>
              <a:t> The Line Leader, SOP and the MSA, and The Hampton Sound turned the standard into the daily work of the section.</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03</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3.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EEF4FA">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1097280"/>
            <a:ext cx="5486400" cy="365760"/>
          </a:xfrm>
          <a:prstGeom prst="rect">
            <a:avLst/>
          </a:prstGeom>
          <a:noFill/>
        </p:spPr>
        <p:txBody>
          <a:bodyPr wrap="square" lIns="0" rIns="0" tIns="0" bIns="0">
            <a:spAutoFit/>
          </a:bodyPr>
          <a:lstStyle/>
          <a:p>
            <a:pPr>
              <a:spcAft>
                <a:spcPts val="0"/>
              </a:spcAft>
            </a:pPr>
            <a:r>
              <a:rPr sz="1000" b="1" i="0" spc="220">
                <a:solidFill>
                  <a:srgbClr val="004AAD"/>
                </a:solidFill>
                <a:latin typeface="Arial"/>
              </a:rPr>
              <a:t>THE CREED</a:t>
            </a:r>
          </a:p>
        </p:txBody>
      </p:sp>
      <p:sp>
        <p:nvSpPr>
          <p:cNvPr id="7" name="TextBox 6"/>
          <p:cNvSpPr txBox="1"/>
          <p:nvPr/>
        </p:nvSpPr>
        <p:spPr>
          <a:xfrm>
            <a:off x="9692640" y="502920"/>
            <a:ext cx="1920240" cy="1645920"/>
          </a:xfrm>
          <a:prstGeom prst="rect">
            <a:avLst/>
          </a:prstGeom>
          <a:noFill/>
        </p:spPr>
        <p:txBody>
          <a:bodyPr wrap="square" lIns="0" rIns="0" tIns="0" bIns="0">
            <a:spAutoFit/>
          </a:bodyPr>
          <a:lstStyle/>
          <a:p>
            <a:pPr algn="r">
              <a:spcAft>
                <a:spcPts val="0"/>
              </a:spcAft>
            </a:pPr>
            <a:r>
              <a:rPr sz="10000" b="1" i="0">
                <a:solidFill>
                  <a:srgbClr val="C9DAF0"/>
                </a:solidFill>
                <a:latin typeface="Georgia"/>
              </a:rPr>
              <a:t>01</a:t>
            </a:r>
          </a:p>
        </p:txBody>
      </p:sp>
      <p:sp>
        <p:nvSpPr>
          <p:cNvPr id="8" name="TextBox 7"/>
          <p:cNvSpPr txBox="1"/>
          <p:nvPr/>
        </p:nvSpPr>
        <p:spPr>
          <a:xfrm>
            <a:off x="713232" y="1737360"/>
            <a:ext cx="9692640" cy="3291840"/>
          </a:xfrm>
          <a:prstGeom prst="rect">
            <a:avLst/>
          </a:prstGeom>
          <a:noFill/>
        </p:spPr>
        <p:txBody>
          <a:bodyPr wrap="square" lIns="0" rIns="0" tIns="0" bIns="0">
            <a:spAutoFit/>
          </a:bodyPr>
          <a:lstStyle/>
          <a:p>
            <a:pPr>
              <a:lnSpc>
                <a:spcPct val="142000"/>
              </a:lnSpc>
              <a:spcAft>
                <a:spcPts val="0"/>
              </a:spcAft>
            </a:pPr>
            <a:r>
              <a:rPr sz="1800" b="0" i="0">
                <a:solidFill>
                  <a:srgbClr val="0B1A31"/>
                </a:solidFill>
                <a:latin typeface="Georgia"/>
              </a:rPr>
              <a:t>Everything from Day 1 lands on four words that every leader in this program lives by: First In, Last Out. You are measured by the readiness of your section and the state of everything you touch. Right now, we take the first half—First In. The second half, Last Out, closes Day 2.</a:t>
            </a:r>
          </a:p>
        </p:txBody>
      </p:sp>
      <p:sp>
        <p:nvSpPr>
          <p:cNvPr id="9" name="TextBox 8"/>
          <p:cNvSpPr txBox="1"/>
          <p:nvPr/>
        </p:nvSpPr>
        <p:spPr>
          <a:xfrm>
            <a:off x="713232" y="5623560"/>
            <a:ext cx="8229600" cy="365760"/>
          </a:xfrm>
          <a:prstGeom prst="rect">
            <a:avLst/>
          </a:prstGeom>
          <a:noFill/>
        </p:spPr>
        <p:txBody>
          <a:bodyPr wrap="square" lIns="0" rIns="0" tIns="0" bIns="0">
            <a:spAutoFit/>
          </a:bodyPr>
          <a:lstStyle/>
          <a:p>
            <a:pPr>
              <a:spcAft>
                <a:spcPts val="0"/>
              </a:spcAft>
            </a:pPr>
            <a:r>
              <a:rPr sz="1050" b="1" i="0" spc="60">
                <a:solidFill>
                  <a:srgbClr val="004AAD"/>
                </a:solidFill>
                <a:latin typeface="Arial"/>
              </a:rPr>
              <a:t>FIRST IN, LAST OUT.</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4.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DAY 1 CLOSE · FIRST IN</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What "First In" Means</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A habit of readiness, not a single act.</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First to arrive.</a:t>
            </a:r>
            <a:r>
              <a:rPr sz="1350">
                <a:solidFill>
                  <a:srgbClr val="02275A"/>
                </a:solidFill>
                <a:latin typeface="Arial"/>
              </a:rPr>
              <a:t> You are in the room before your section—never rushing in alongside them.</a:t>
            </a:r>
          </a:p>
          <a:p>
            <a:pPr>
              <a:lnSpc>
                <a:spcPct val="125000"/>
              </a:lnSpc>
              <a:spcAft>
                <a:spcPts val="700"/>
              </a:spcAft>
            </a:pPr>
            <a:r>
              <a:rPr sz="1350" b="0" i="0">
                <a:solidFill>
                  <a:srgbClr val="02275A"/>
                </a:solidFill>
                <a:latin typeface="Arial"/>
              </a:rPr>
              <a:t>◆  </a:t>
            </a:r>
            <a:r>
              <a:rPr b="1" sz="1350">
                <a:solidFill>
                  <a:srgbClr val="0B1A31"/>
                </a:solidFill>
                <a:latin typeface="Arial"/>
              </a:rPr>
              <a:t>First prepared.</a:t>
            </a:r>
            <a:r>
              <a:rPr sz="1350">
                <a:solidFill>
                  <a:srgbClr val="02275A"/>
                </a:solidFill>
                <a:latin typeface="Arial"/>
              </a:rPr>
              <a:t> Your part is learned, your horn is ready, and you have already gotten your own reps in.</a:t>
            </a:r>
          </a:p>
          <a:p>
            <a:pPr>
              <a:lnSpc>
                <a:spcPct val="125000"/>
              </a:lnSpc>
              <a:spcAft>
                <a:spcPts val="700"/>
              </a:spcAft>
            </a:pPr>
            <a:r>
              <a:rPr sz="1350" b="0" i="0">
                <a:solidFill>
                  <a:srgbClr val="02275A"/>
                </a:solidFill>
                <a:latin typeface="Arial"/>
              </a:rPr>
              <a:t>◆  </a:t>
            </a:r>
            <a:r>
              <a:rPr b="1" sz="1350">
                <a:solidFill>
                  <a:srgbClr val="0B1A31"/>
                </a:solidFill>
                <a:latin typeface="Arial"/>
              </a:rPr>
              <a:t>First to set the tone.</a:t>
            </a:r>
            <a:r>
              <a:rPr sz="1350">
                <a:solidFill>
                  <a:srgbClr val="02275A"/>
                </a:solidFill>
                <a:latin typeface="Arial"/>
              </a:rPr>
              <a:t> The energy and the standard of the rehearsal are set before anyone else walks in—by you.</a:t>
            </a:r>
          </a:p>
          <a:p>
            <a:pPr>
              <a:lnSpc>
                <a:spcPct val="125000"/>
              </a:lnSpc>
              <a:spcAft>
                <a:spcPts val="700"/>
              </a:spcAft>
            </a:pPr>
            <a:r>
              <a:rPr sz="1350" b="0" i="0">
                <a:solidFill>
                  <a:srgbClr val="02275A"/>
                </a:solidFill>
                <a:latin typeface="Arial"/>
              </a:rPr>
              <a:t>◆  </a:t>
            </a:r>
            <a:r>
              <a:rPr b="1" sz="1350">
                <a:solidFill>
                  <a:srgbClr val="0B1A31"/>
                </a:solidFill>
                <a:latin typeface="Arial"/>
              </a:rPr>
              <a:t>First to serve.</a:t>
            </a:r>
            <a:r>
              <a:rPr sz="1350">
                <a:solidFill>
                  <a:srgbClr val="02275A"/>
                </a:solidFill>
                <a:latin typeface="Arial"/>
              </a:rPr>
              <a:t> You are first in to get others ready, not first in line for the credit.</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5.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DAY 1 CLOSE · FIRST IN</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First In Has a Clock</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Readiness is not a feeling—it is a schedule.</a:t>
            </a:r>
          </a:p>
        </p:txBody>
      </p:sp>
      <p:sp>
        <p:nvSpPr>
          <p:cNvPr id="10" name="TextBox 9"/>
          <p:cNvSpPr txBox="1"/>
          <p:nvPr/>
        </p:nvSpPr>
        <p:spPr>
          <a:xfrm>
            <a:off x="713232" y="2075688"/>
            <a:ext cx="10762488" cy="1051560"/>
          </a:xfrm>
          <a:prstGeom prst="rect">
            <a:avLst/>
          </a:prstGeom>
          <a:noFill/>
        </p:spPr>
        <p:txBody>
          <a:bodyPr wrap="square" lIns="0" rIns="0" tIns="0" bIns="0">
            <a:spAutoFit/>
          </a:bodyPr>
          <a:lstStyle/>
          <a:p>
            <a:pPr>
              <a:lnSpc>
                <a:spcPct val="135000"/>
              </a:lnSpc>
              <a:spcAft>
                <a:spcPts val="0"/>
              </a:spcAft>
            </a:pPr>
            <a:r>
              <a:rPr sz="1300" b="0" i="0">
                <a:solidFill>
                  <a:srgbClr val="02275A"/>
                </a:solidFill>
                <a:latin typeface="Arial"/>
              </a:rPr>
              <a:t>“If you stay ready, you don't have to get ready.” The director's downbeat is the start of the work, not the warm-up—by the time it comes, being First In means you are already there.</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6.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DAY 1 CLOSE · FIRST IN</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You Set the Tone</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Your section takes its cue from you—before a note is played.</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The section reads you the moment you walk in. If you are ready and locked in, they lock in. If you are late and scrambling, so are they.</a:t>
            </a:r>
          </a:p>
          <a:p>
            <a:pPr>
              <a:lnSpc>
                <a:spcPct val="125000"/>
              </a:lnSpc>
              <a:spcAft>
                <a:spcPts val="700"/>
              </a:spcAft>
            </a:pPr>
            <a:r>
              <a:rPr sz="1350" b="0" i="0">
                <a:solidFill>
                  <a:srgbClr val="02275A"/>
                </a:solidFill>
                <a:latin typeface="Arial"/>
              </a:rPr>
              <a:t>◆  </a:t>
            </a:r>
            <a:r>
              <a:rPr b="1" sz="1350">
                <a:solidFill>
                  <a:srgbClr val="0B1A31"/>
                </a:solidFill>
                <a:latin typeface="Arial"/>
              </a:rPr>
              <a:t>Readiness is the standard you model, not the one you announce.</a:t>
            </a:r>
            <a:r>
              <a:rPr sz="1350">
                <a:solidFill>
                  <a:srgbClr val="02275A"/>
                </a:solidFill>
                <a:latin typeface="Arial"/>
              </a:rPr>
              <a:t> They meet the bar you actually set, never the one you only talk about.</a:t>
            </a:r>
          </a:p>
          <a:p>
            <a:pPr>
              <a:lnSpc>
                <a:spcPct val="125000"/>
              </a:lnSpc>
              <a:spcAft>
                <a:spcPts val="700"/>
              </a:spcAft>
            </a:pPr>
            <a:r>
              <a:rPr sz="1350" b="0" i="0">
                <a:solidFill>
                  <a:srgbClr val="02275A"/>
                </a:solidFill>
                <a:latin typeface="Arial"/>
              </a:rPr>
              <a:t>◆  Being First In is how you lead without saying a word—the room is already at the standard when the director arrives.</a:t>
            </a:r>
          </a:p>
          <a:p>
            <a:pPr>
              <a:lnSpc>
                <a:spcPct val="125000"/>
              </a:lnSpc>
              <a:spcAft>
                <a:spcPts val="700"/>
              </a:spcAft>
            </a:pPr>
            <a:r>
              <a:rPr sz="1350" b="0" i="0">
                <a:solidFill>
                  <a:srgbClr val="02275A"/>
                </a:solidFill>
                <a:latin typeface="Arial"/>
              </a:rPr>
              <a:t>◆  Set the tone on purpose. It is the most important thing you do all day, and it happens before rehearsal even starts.</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7.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DAY 1 CLOSE · FIRST IN</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First In to Serve</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"First In" is a servant's habit, not a spotlight.</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make others ready</a:t>
            </a:r>
            <a:r>
              <a:rPr sz="1350">
                <a:solidFill>
                  <a:srgbClr val="02275A"/>
                </a:solidFill>
                <a:latin typeface="Arial"/>
              </a:rPr>
              <a:t>st to make others ready—to set up, to teach the fix, to warm the section—not to be seen doing it.</a:t>
            </a:r>
          </a:p>
          <a:p>
            <a:pPr>
              <a:lnSpc>
                <a:spcPct val="125000"/>
              </a:lnSpc>
              <a:spcAft>
                <a:spcPts val="700"/>
              </a:spcAft>
            </a:pPr>
            <a:r>
              <a:rPr sz="1350" b="0" i="0">
                <a:solidFill>
                  <a:srgbClr val="02275A"/>
                </a:solidFill>
                <a:latin typeface="Arial"/>
              </a:rPr>
              <a:t>◆  </a:t>
            </a:r>
            <a:r>
              <a:rPr b="1" sz="1350">
                <a:solidFill>
                  <a:srgbClr val="0B1A31"/>
                </a:solidFill>
                <a:latin typeface="Arial"/>
              </a:rPr>
              <a:t>Model the behavior you demand.</a:t>
            </a:r>
            <a:r>
              <a:rPr sz="1350">
                <a:solidFill>
                  <a:srgbClr val="02275A"/>
                </a:solidFill>
                <a:latin typeface="Arial"/>
              </a:rPr>
              <a:t> Never ask your section to do what you have not already done yourself.</a:t>
            </a:r>
          </a:p>
          <a:p>
            <a:pPr>
              <a:lnSpc>
                <a:spcPct val="125000"/>
              </a:lnSpc>
              <a:spcAft>
                <a:spcPts val="700"/>
              </a:spcAft>
            </a:pPr>
            <a:r>
              <a:rPr sz="1350" b="0" i="0">
                <a:solidFill>
                  <a:srgbClr val="02275A"/>
                </a:solidFill>
                <a:latin typeface="Arial"/>
              </a:rPr>
              <a:t>◆  The leader who is First In has no standing to skip the reps. You hold the bar by clearing it first.</a:t>
            </a:r>
          </a:p>
          <a:p>
            <a:pPr>
              <a:lnSpc>
                <a:spcPct val="125000"/>
              </a:lnSpc>
              <a:spcAft>
                <a:spcPts val="700"/>
              </a:spcAft>
            </a:pPr>
            <a:r>
              <a:rPr sz="1350" b="0" i="0">
                <a:solidFill>
                  <a:srgbClr val="02275A"/>
                </a:solidFill>
                <a:latin typeface="Arial"/>
              </a:rPr>
              <a:t>◆  This is Servant-Leadership on the clock: your preparation is in service of theirs.</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Ties directly to the Servant-Leadership and Command Respect seminars from Day 1.</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8.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DAY 1 CLOSE · FIRST IN</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Why Readiness Is the Standard</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Recap the standard—and the reason behind it.</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Excellence is a habit, not an event.</a:t>
            </a:r>
            <a:r>
              <a:rPr sz="1350">
                <a:solidFill>
                  <a:srgbClr val="02275A"/>
                </a:solidFill>
                <a:latin typeface="Arial"/>
              </a:rPr>
              <a:t> You do not rise to the occasion; you fall to the level of your preparation.</a:t>
            </a:r>
          </a:p>
          <a:p>
            <a:pPr>
              <a:lnSpc>
                <a:spcPct val="125000"/>
              </a:lnSpc>
              <a:spcAft>
                <a:spcPts val="700"/>
              </a:spcAft>
            </a:pPr>
            <a:r>
              <a:rPr sz="1350" b="0" i="0">
                <a:solidFill>
                  <a:srgbClr val="02275A"/>
                </a:solidFill>
                <a:latin typeface="Arial"/>
              </a:rPr>
              <a:t>◆  </a:t>
            </a:r>
            <a:r>
              <a:rPr b="1" sz="1350">
                <a:solidFill>
                  <a:srgbClr val="0B1A31"/>
                </a:solidFill>
                <a:latin typeface="Arial"/>
              </a:rPr>
              <a:t>The members mirror the leaders.</a:t>
            </a:r>
            <a:r>
              <a:rPr sz="1350">
                <a:solidFill>
                  <a:srgbClr val="02275A"/>
                </a:solidFill>
                <a:latin typeface="Arial"/>
              </a:rPr>
              <a:t> A section is only ever as ready as the person leading it.</a:t>
            </a:r>
          </a:p>
          <a:p>
            <a:pPr>
              <a:lnSpc>
                <a:spcPct val="125000"/>
              </a:lnSpc>
              <a:spcAft>
                <a:spcPts val="700"/>
              </a:spcAft>
            </a:pPr>
            <a:r>
              <a:rPr sz="1350" b="0" i="0">
                <a:solidFill>
                  <a:srgbClr val="02275A"/>
                </a:solidFill>
                <a:latin typeface="Arial"/>
              </a:rPr>
              <a:t>◆  </a:t>
            </a:r>
            <a:r>
              <a:rPr b="1" sz="1350">
                <a:solidFill>
                  <a:srgbClr val="0B1A31"/>
                </a:solidFill>
                <a:latin typeface="Arial"/>
              </a:rPr>
              <a:t>Time is respect.</a:t>
            </a:r>
            <a:r>
              <a:rPr sz="1350">
                <a:solidFill>
                  <a:srgbClr val="02275A"/>
                </a:solidFill>
                <a:latin typeface="Arial"/>
              </a:rPr>
              <a:t> Being First In respects everyone's time—rehearsal starts on the downbeat because the work started before it.</a:t>
            </a:r>
          </a:p>
          <a:p>
            <a:pPr>
              <a:lnSpc>
                <a:spcPct val="125000"/>
              </a:lnSpc>
              <a:spcAft>
                <a:spcPts val="700"/>
              </a:spcAft>
            </a:pPr>
            <a:r>
              <a:rPr sz="1350" b="0" i="0">
                <a:solidFill>
                  <a:srgbClr val="02275A"/>
                </a:solidFill>
                <a:latin typeface="Arial"/>
              </a:rPr>
              <a:t>◆  This is THE Standard of Excellence in practice: we are ready before we are asked to be.</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