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The Hampton Sound</a:t>
            </a:r>
          </a:p>
          <a:p/>
          <a:p>
            <a:r>
              <a:t>INSTRUMENTALIST SESSION. Dr. Jones presenting — this is the sound concept and the arranging behind it.</a:t>
            </a:r>
          </a:p>
          <a:p/>
          <a:p>
            <a:r>
              <a:t>OPEN: "You can pick us out of a hundred bands in three notes. That's not luck. It's design."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PART ALIGNMENTS: THE BRASS</a:t>
            </a:r>
          </a:p>
          <a:p/>
          <a:p>
            <a:r>
              <a:t>Two charts side by side: high brass and low brass, an octave apart.</a:t>
            </a:r>
          </a:p>
          <a:p/>
          <a:p>
            <a:r>
              <a:t>HOW TO READ IT: "Read DOWN a chart to see each part. Read ACROSS a voice to see who you're locked with."</a:t>
            </a:r>
          </a:p>
          <a:p/>
          <a:p>
            <a:r>
              <a:t>Have players find their own part on the chart before you move on. Give it a beat.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WHERE THE WOODWINDS ALIGN</a:t>
            </a:r>
          </a:p>
          <a:p/>
          <a:p>
            <a:r>
              <a:t>The featured chart. Woodwinds don't hold independent voices — each aligns to a brass line, part for part.</a:t>
            </a:r>
          </a:p>
          <a:p/>
          <a:p>
            <a:r>
              <a:t>CALL OUT THE EXCEPTION EXPLICITLY: alto saxes and clarinets do NOT align with each other. That's the most common misunderstanding in the room — make sure it's said out loud.</a:t>
            </a:r>
          </a:p>
          <a:p/>
          <a:p>
            <a:r>
              <a:t>Also show where flugelhorns and saxes align.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THE TRADITION (statement slide)</a:t>
            </a:r>
          </a:p>
          <a:p/>
          <a:p>
            <a:r>
              <a:t>Read it.</a:t>
            </a:r>
          </a:p>
          <a:p/>
          <a:p>
            <a:r>
              <a:t>THE POINT: "Every August a new class arrives that has never made this sound. It has to be taught from the first long tone."</a:t>
            </a:r>
          </a:p>
          <a:p/>
          <a:p>
            <a:r>
              <a:t>Takeaway: "Learn it in a semester. Keep it a career. Pass it on."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YOUR JOB: KEEP THE SOUND</a:t>
            </a:r>
          </a:p>
          <a:p/>
          <a:p>
            <a:r>
              <a:t>Four: Model It, Build It in Warmups, Hold It at Volume, Protect Balance and Blend.</a:t>
            </a:r>
          </a:p>
          <a:p/>
          <a:p>
            <a:r>
              <a:t>"Your horn is the reference." That's the whole responsibility in four words.</a:t>
            </a:r>
          </a:p>
          <a:p/>
          <a:p>
            <a:r>
              <a:t>"The core tone is built before the music starts."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CLOSE: Own the Sound. Pass It On.</a:t>
            </a:r>
          </a:p>
          <a:p/>
          <a:p>
            <a:r>
              <a:t>"It is taught, not inherited, and it lives or dies with the leaders in this room."</a:t>
            </a:r>
          </a:p>
          <a:p/>
          <a:p>
            <a:r>
              <a:t>End on the sign-off.</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HEAR IT FIRST (three reference clips)</a:t>
            </a:r>
          </a:p>
          <a:p/>
          <a:p>
            <a:r>
              <a:t>Don't explain first — play first. Order matters.</a:t>
            </a:r>
          </a:p>
          <a:p/>
          <a:p>
            <a:r>
              <a:t>1. RAW POWER — Southern University Human Jukebox (2:46)</a:t>
            </a:r>
          </a:p>
          <a:p>
            <a:r>
              <a:t>2. POWER WITH CONTROL — Phantom Regiment, Elsa's Procession (1:51)</a:t>
            </a:r>
          </a:p>
          <a:p>
            <a:r>
              <a:t>3. THE COMBINATION — North Carolina A&amp;T (2:49)</a:t>
            </a:r>
          </a:p>
          <a:p/>
          <a:p>
            <a:r>
              <a:t>AFTER EACH, one question: "What did you hear?" Don't lecture between clips.</a:t>
            </a:r>
          </a:p>
          <a:p/>
          <a:p>
            <a:r>
              <a:t>AFTER THE THIRD: "That combination — power and control together — is The Hampton Sound."</a:t>
            </a:r>
          </a:p>
          <a:p/>
          <a:p>
            <a:r>
              <a:t>TIME CHECK: about eight minutes of audio. Budget for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Takeaway: "Every note serves a purpose." That phrase recurs — plant it here.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WHAT THE HAMPTON SOUND IS</a:t>
            </a:r>
          </a:p>
          <a:p/>
          <a:p>
            <a:r>
              <a:t>Two columns — power on one side, precision on the other.</a:t>
            </a:r>
          </a:p>
          <a:p/>
          <a:p>
            <a:r>
              <a:t>READ THE CALLOUT VERBATIM: "efficient and calculated — every note serves a purpose. The best of both worlds: power and precision, married."</a:t>
            </a:r>
          </a:p>
          <a:p/>
          <a:p>
            <a:r>
              <a:t>KILL THE FALSE CHOICE: "Not one or the other. Both, at the same time."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THE COLOR: DARK AND RESONANT</a:t>
            </a:r>
          </a:p>
          <a:p/>
          <a:p>
            <a:r>
              <a:t>"Dark, resonant, full of core, with real weight behind every note."</a:t>
            </a:r>
          </a:p>
          <a:p/>
          <a:p>
            <a:r>
              <a:t>THE MODEL: the great DCI corps of the 80s and 90s, the era of the big G bugles — larger horns, harder to play, and the sound carried across the whole field.</a:t>
            </a:r>
          </a:p>
          <a:p/>
          <a:p>
            <a:r>
              <a:t>LAND: "A dark, resonant core projects farther — and ages better — than a bright, thin edge ever will."</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TONE AT VOLUME</a:t>
            </a:r>
          </a:p>
          <a:p/>
          <a:p>
            <a:r>
              <a:t>"Anyone can play loud. Tone at volume is the whole craft."</a:t>
            </a:r>
          </a:p>
          <a:p/>
          <a:p>
            <a:r>
              <a:t>TECHNICAL: "Move more air, not more force. Open the throat, keep the core. Projection, never distortion."</a:t>
            </a:r>
          </a:p>
          <a:p/>
          <a:p>
            <a:r>
              <a:t>OUR PHRASE: "The wall cannot sag in the fifth quarter." Explain it if any freshmen are present — fifth quarter is when HBCU bands stay after the game and play, usually against the opposing band.</a:t>
            </a:r>
          </a:p>
          <a:p/>
          <a:p>
            <a:r>
              <a:t>THE LINE: "The instant tone breaks into blatt or spread, you've left The Hampton Sound."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BALANCE, BLEND, AND INTONATION</a:t>
            </a:r>
          </a:p>
          <a:p/>
          <a:p>
            <a:r>
              <a:t>"This is where the sound is actually built."</a:t>
            </a:r>
          </a:p>
          <a:p/>
          <a:p>
            <a:r>
              <a:t>Balance — nobody buried, nobody sticking out.</a:t>
            </a:r>
          </a:p>
          <a:p>
            <a:r>
              <a:t>Blend — match tone, pitch, and volume until the section rings as one; when it truly locks you hear overtones.</a:t>
            </a:r>
          </a:p>
          <a:p>
            <a:r>
              <a:t>Intonation — tune from the bottom up. "Power means nothing out of tune."</a:t>
            </a:r>
          </a:p>
          <a:p/>
          <a:p>
            <a:r>
              <a:t>KEY IDEA: "Colors complement. They do not compete."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EVERY SECTION OWNS A PIECE</a:t>
            </a:r>
          </a:p>
          <a:p/>
          <a:p>
            <a:r>
              <a:t>Woodwinds (color and agility), High Brass (melody and edge), Low Brass (foundation and drive), Percussion (time, pocket, power).</a:t>
            </a:r>
          </a:p>
          <a:p/>
          <a:p>
            <a:r>
              <a:t>NOTE: our percussion has no pit — everything is on the move.</a:t>
            </a:r>
          </a:p>
          <a:p/>
          <a:p>
            <a:r>
              <a:t>READ THE CALLOUT: "Four different colors, one sound."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HOW IT'S BUILT ON THE PAGE</a:t>
            </a:r>
          </a:p>
          <a:p/>
          <a:p>
            <a:r>
              <a:t>The arranging half. This is where you speak as a former Chief Music Arranger — say so.</a:t>
            </a:r>
          </a:p>
          <a:p/>
          <a:p>
            <a:r>
              <a:t>Voiced bottom-up. Low brass lays a wide, deep foundation.</a:t>
            </a:r>
          </a:p>
          <a:p/>
          <a:p>
            <a:r>
              <a:t>THE IDEA TO EMPHASIZE: "The instruments talk to each other. They're voices in one cohesive conversation — they don't try to outcompete one another."</a:t>
            </a:r>
          </a:p>
          <a:p/>
          <a:p>
            <a:r>
              <a:t>Soulful harmonic color — gospel, funk, and R&amp;B harmony over concert-band cleanliness. That marriage is the Hampton identity.</a:t>
            </a:r>
          </a:p>
          <a:p/>
          <a:p>
            <a:r>
              <a:t>Hits and call-and-response — including the silence right before the hit.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The Hampton
Sound</a:t>
            </a:r>
          </a:p>
          <a:p>
            <a:pPr>
              <a:spcAft>
                <a:spcPts val="0"/>
              </a:spcAft>
            </a:pPr>
            <a:r>
              <a:rPr sz="1700" b="0" i="1">
                <a:solidFill>
                  <a:srgbClr val="C9DAF0"/>
                </a:solidFill>
                <a:latin typeface="Arial"/>
              </a:rPr>
              <a:t>"The Best of Both Worlds"</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Instrumentalist Session,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Part Alignments: The Brass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brass carry the harmony in four voices—high brass and low brass an octave apart. Read down a chart to see each part, or across a voice to see who shares the line.</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Where the Woodwinds Align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woodwinds don't hold their own voices—each one aligns with a brass line, part for part.</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TRADITION</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02</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Hampton has owned this sound for generations. It is not automatic—every August a new class arrives that has never made it, and it has to be taught from the first long tone. Learning it takes about a semester. Keeping it takes a career. And one day it will be your job to pass it to the person who takes your chair.</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LEARN IT IN A SEMESTER. KEEP IT A CAREER. PASS IT ON.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Your Job: Keep the Sound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As a section leader, you are the carrier of the sound.</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Model It</a:t>
            </a:r>
          </a:p>
          <a:p>
            <a:pPr>
              <a:lnSpc>
                <a:spcPct val="130000"/>
              </a:lnSpc>
              <a:spcAft>
                <a:spcPts val="0"/>
              </a:spcAft>
            </a:pPr>
            <a:r>
              <a:rPr sz="1090" b="0" i="0">
                <a:solidFill>
                  <a:srgbClr val="4C5B72"/>
                </a:solidFill>
                <a:latin typeface="Arial"/>
              </a:rPr>
              <a:t>Your horn is the reference. Play the dark, resonant, full tone you want the section to match.</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Own the Sound.
Pass It On.</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The Hampton Sound is power and precision married—dark, resonant, in tune, and efficient, with every note serving a purpose. It is taught, not inherited, and it lives or dies with the leaders who carry it. Model the tone, build it in warmups, hold it at volume, and protect the blend—then hand it to the next player better than you found it.</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Hear It First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Three recordings, in order—raw power, then power under control, then the two combined. That combination is The Hampton Sound.</a:t>
            </a:r>
          </a:p>
        </p:txBody>
      </p:sp>
      <p:sp>
        <p:nvSpPr>
          <p:cNvPr id="10" name="TextBox 9"/>
          <p:cNvSpPr txBox="1"/>
          <p:nvPr/>
        </p:nvSpPr>
        <p:spPr>
          <a:xfrm>
            <a:off x="713232" y="2350008"/>
            <a:ext cx="10488167" cy="1463040"/>
          </a:xfrm>
          <a:prstGeom prst="rect">
            <a:avLst/>
          </a:prstGeom>
          <a:noFill/>
        </p:spPr>
        <p:txBody>
          <a:bodyPr wrap="square" lIns="0" rIns="0" tIns="0" bIns="0">
            <a:spAutoFit/>
          </a:bodyPr>
          <a:lstStyle/>
          <a:p>
            <a:pPr>
              <a:spcAft>
                <a:spcPts val="500"/>
              </a:spcAft>
            </a:pPr>
            <a:r>
              <a:rPr sz="850" b="1" i="0">
                <a:solidFill>
                  <a:srgbClr val="B76E79"/>
                </a:solidFill>
                <a:latin typeface="Arial"/>
              </a:rPr>
              <a:t>RAW POWER</a:t>
            </a:r>
          </a:p>
          <a:p>
            <a:pPr>
              <a:lnSpc>
                <a:spcPct val="120000"/>
              </a:lnSpc>
              <a:spcAft>
                <a:spcPts val="600"/>
              </a:spcAft>
            </a:pPr>
            <a:r>
              <a:rPr sz="1300" b="0" i="0">
                <a:solidFill>
                  <a:srgbClr val="0B1A31"/>
                </a:solidFill>
                <a:latin typeface="Georgia"/>
              </a:rPr>
              <a:t>Southern University Human Jukebox, live at UGA</a:t>
            </a:r>
          </a:p>
          <a:p>
            <a:pPr>
              <a:spcAft>
                <a:spcPts val="400"/>
              </a:spcAft>
            </a:pPr>
            <a:r>
              <a:rPr sz="1100" b="0" i="0">
                <a:solidFill>
                  <a:srgbClr val="004AAD"/>
                </a:solidFill>
                <a:latin typeface="Georgia"/>
              </a:rPr>
              <a:t>youtu.be/PbQ8uJCJpq8</a:t>
            </a:r>
          </a:p>
          <a:p>
            <a:pPr>
              <a:spcAft>
                <a:spcPts val="0"/>
              </a:spcAft>
            </a:pPr>
            <a:r>
              <a:rPr sz="850" b="1" i="0">
                <a:solidFill>
                  <a:srgbClr val="4C5B72"/>
                </a:solidFill>
                <a:latin typeface="Arial"/>
              </a:rPr>
              <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You can pick us out of a hundred bands in three notes. That is not luck—it is design. The Hampton Sound is calculated: the best of both worlds, power and precision, with every note doing a job. It has to be rebuilt and taught every single year, and as an instrumentalist leader, you are now its keeper.</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EVERY NOTE SERVES A PURPOSE.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The Hampton Sound Is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Not one or the other—both, at the same time.</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The Hampton Sound is efficient and calculated—every note serves a purpose. It is the best of both worlds: power and precision, married.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Color: Dark and Resonant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Depth and core—never thin, never brittle.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dark, resonant</a:t>
            </a:r>
            <a:r>
              <a:rPr sz="1350">
                <a:solidFill>
                  <a:srgbClr val="02275A"/>
                </a:solidFill>
                <a:latin typeface="Arial"/>
              </a:rPr>
              <a:t>k, resonant sound: full of core, rich underneath, with real weight behind every note.</a:t>
            </a:r>
          </a:p>
          <a:p>
            <a:pPr>
              <a:lnSpc>
                <a:spcPct val="125000"/>
              </a:lnSpc>
              <a:spcAft>
                <a:spcPts val="700"/>
              </a:spcAft>
            </a:pPr>
            <a:r>
              <a:rPr sz="1350" b="0" i="0">
                <a:solidFill>
                  <a:srgbClr val="02275A"/>
                </a:solidFill>
                <a:latin typeface="Arial"/>
              </a:rPr>
              <a:t>◆  </a:t>
            </a:r>
            <a:r>
              <a:rPr b="1" sz="1350">
                <a:solidFill>
                  <a:srgbClr val="0B1A31"/>
                </a:solidFill>
                <a:latin typeface="Arial"/>
              </a:rPr>
              <a:t>DCI drum corps of the 1980s and 90s</a:t>
            </a:r>
            <a:r>
              <a:rPr sz="1350">
                <a:solidFill>
                  <a:srgbClr val="02275A"/>
                </a:solidFill>
                <a:latin typeface="Arial"/>
              </a:rPr>
              <a:t>ps of the 1980s and 90s—the era of the big G bugles.</a:t>
            </a:r>
          </a:p>
          <a:p>
            <a:pPr>
              <a:lnSpc>
                <a:spcPct val="125000"/>
              </a:lnSpc>
              <a:spcAft>
                <a:spcPts val="700"/>
              </a:spcAft>
            </a:pPr>
            <a:r>
              <a:rPr sz="1350" b="0" i="0">
                <a:solidFill>
                  <a:srgbClr val="02275A"/>
                </a:solidFill>
                <a:latin typeface="Arial"/>
              </a:rPr>
              <a:t>◆  </a:t>
            </a:r>
            <a:r>
              <a:rPr b="1" sz="1350">
                <a:solidFill>
                  <a:srgbClr val="0B1A31"/>
                </a:solidFill>
                <a:latin typeface="Arial"/>
              </a:rPr>
              <a:t>larger and harder to play</a:t>
            </a:r>
            <a:r>
              <a:rPr sz="1350">
                <a:solidFill>
                  <a:srgbClr val="02275A"/>
                </a:solidFill>
                <a:latin typeface="Arial"/>
              </a:rPr>
              <a:t>nd harder to play, but they packed a punch and the sound carried across the entire field.</a:t>
            </a:r>
          </a:p>
          <a:p>
            <a:pPr>
              <a:lnSpc>
                <a:spcPct val="125000"/>
              </a:lnSpc>
              <a:spcAft>
                <a:spcPts val="700"/>
              </a:spcAft>
            </a:pPr>
            <a:r>
              <a:rPr sz="1350" b="0" i="0">
                <a:solidFill>
                  <a:srgbClr val="02275A"/>
                </a:solidFill>
                <a:latin typeface="Arial"/>
              </a:rPr>
              <a:t>◆  Chase that depth. A dark, resonant core projects farther—and ages better—than a bright, thin edge ever will.</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Tone at Volume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Volume is easy. Tone at volume is the whole craft.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best characteristic tone at full volume</a:t>
            </a:r>
            <a:r>
              <a:rPr sz="1350">
                <a:solidFill>
                  <a:srgbClr val="02275A"/>
                </a:solidFill>
                <a:latin typeface="Arial"/>
              </a:rPr>
              <a:t>our best characteristic tone at full volume—full, centered, and controlled.</a:t>
            </a:r>
          </a:p>
          <a:p>
            <a:pPr>
              <a:lnSpc>
                <a:spcPct val="125000"/>
              </a:lnSpc>
              <a:spcAft>
                <a:spcPts val="700"/>
              </a:spcAft>
            </a:pPr>
            <a:r>
              <a:rPr sz="1350" b="0" i="0">
                <a:solidFill>
                  <a:srgbClr val="02275A"/>
                </a:solidFill>
                <a:latin typeface="Arial"/>
              </a:rPr>
              <a:t>◆  </a:t>
            </a:r>
            <a:r>
              <a:rPr b="1" sz="1350">
                <a:solidFill>
                  <a:srgbClr val="0B1A31"/>
                </a:solidFill>
                <a:latin typeface="Arial"/>
              </a:rPr>
              <a:t>more air, not more force</a:t>
            </a:r>
            <a:r>
              <a:rPr sz="1350">
                <a:solidFill>
                  <a:srgbClr val="02275A"/>
                </a:solidFill>
                <a:latin typeface="Arial"/>
              </a:rPr>
              <a:t>force. Open the throat, keep the core; projection, never distortion.</a:t>
            </a:r>
          </a:p>
          <a:p>
            <a:pPr>
              <a:lnSpc>
                <a:spcPct val="125000"/>
              </a:lnSpc>
              <a:spcAft>
                <a:spcPts val="700"/>
              </a:spcAft>
            </a:pPr>
            <a:r>
              <a:rPr sz="1350" b="0" i="0">
                <a:solidFill>
                  <a:srgbClr val="02275A"/>
                </a:solidFill>
                <a:latin typeface="Arial"/>
              </a:rPr>
              <a:t>◆  </a:t>
            </a:r>
            <a:r>
              <a:rPr b="1" sz="1350">
                <a:solidFill>
                  <a:srgbClr val="0B1A31"/>
                </a:solidFill>
                <a:latin typeface="Arial"/>
              </a:rPr>
              <a:t>louder for longer</a:t>
            </a:r>
            <a:r>
              <a:rPr sz="1350">
                <a:solidFill>
                  <a:srgbClr val="02275A"/>
                </a:solidFill>
                <a:latin typeface="Arial"/>
              </a:rPr>
              <a:t>onger. Endurance is part of the sound—the wall cannot sag in the fifth quarter.</a:t>
            </a:r>
          </a:p>
          <a:p>
            <a:pPr>
              <a:lnSpc>
                <a:spcPct val="125000"/>
              </a:lnSpc>
              <a:spcAft>
                <a:spcPts val="700"/>
              </a:spcAft>
            </a:pPr>
            <a:r>
              <a:rPr sz="1350" b="0" i="0">
                <a:solidFill>
                  <a:srgbClr val="02275A"/>
                </a:solidFill>
                <a:latin typeface="Arial"/>
              </a:rPr>
              <a:t>◆  The instant tone breaks into blatt or spread, you have left The Hampton Sound. Back off to the core and rebuild.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Balance, Blend, and Intonation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This is where the sound is actually built.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Balance:</a:t>
            </a:r>
            <a:r>
              <a:rPr sz="1350">
                <a:solidFill>
                  <a:srgbClr val="02275A"/>
                </a:solidFill>
                <a:latin typeface="Arial"/>
              </a:rPr>
              <a:t> listen across the whole band so no voice is buried and no voice sticks out—every part heard in proportion.</a:t>
            </a:r>
          </a:p>
          <a:p>
            <a:pPr>
              <a:lnSpc>
                <a:spcPct val="125000"/>
              </a:lnSpc>
              <a:spcAft>
                <a:spcPts val="700"/>
              </a:spcAft>
            </a:pPr>
            <a:r>
              <a:rPr sz="1350" b="0" i="0">
                <a:solidFill>
                  <a:srgbClr val="02275A"/>
                </a:solidFill>
                <a:latin typeface="Arial"/>
              </a:rPr>
              <a:t>◆  </a:t>
            </a:r>
            <a:r>
              <a:rPr b="1" sz="1350">
                <a:solidFill>
                  <a:srgbClr val="0B1A31"/>
                </a:solidFill>
                <a:latin typeface="Arial"/>
              </a:rPr>
              <a:t>Blend:</a:t>
            </a:r>
            <a:r>
              <a:rPr sz="1350">
                <a:solidFill>
                  <a:srgbClr val="02275A"/>
                </a:solidFill>
                <a:latin typeface="Arial"/>
              </a:rPr>
              <a:t> match your tone, pitch, and volume to the players around you until the section rings as one. When it truly locks, you hear overtones no one is playing.</a:t>
            </a:r>
          </a:p>
          <a:p>
            <a:pPr>
              <a:lnSpc>
                <a:spcPct val="125000"/>
              </a:lnSpc>
              <a:spcAft>
                <a:spcPts val="700"/>
              </a:spcAft>
            </a:pPr>
            <a:r>
              <a:rPr sz="1350" b="0" i="0">
                <a:solidFill>
                  <a:srgbClr val="02275A"/>
                </a:solidFill>
                <a:latin typeface="Arial"/>
              </a:rPr>
              <a:t>◆  </a:t>
            </a:r>
            <a:r>
              <a:rPr b="1" sz="1350">
                <a:solidFill>
                  <a:srgbClr val="0B1A31"/>
                </a:solidFill>
                <a:latin typeface="Arial"/>
              </a:rPr>
              <a:t>Intonation:</a:t>
            </a:r>
            <a:r>
              <a:rPr sz="1350">
                <a:solidFill>
                  <a:srgbClr val="02275A"/>
                </a:solidFill>
                <a:latin typeface="Arial"/>
              </a:rPr>
              <a:t> tune from the bottom up and hold it. Power means nothing out of tune.</a:t>
            </a:r>
          </a:p>
          <a:p>
            <a:pPr>
              <a:lnSpc>
                <a:spcPct val="125000"/>
              </a:lnSpc>
              <a:spcAft>
                <a:spcPts val="700"/>
              </a:spcAft>
            </a:pPr>
            <a:r>
              <a:rPr sz="1350" b="0" i="0">
                <a:solidFill>
                  <a:srgbClr val="02275A"/>
                </a:solidFill>
                <a:latin typeface="Arial"/>
              </a:rPr>
              <a:t>◆  </a:t>
            </a:r>
            <a:r>
              <a:rPr b="1" sz="1350">
                <a:solidFill>
                  <a:srgbClr val="0B1A31"/>
                </a:solidFill>
                <a:latin typeface="Arial"/>
              </a:rPr>
              <a:t>complement—they do not compete</a:t>
            </a:r>
            <a:r>
              <a:rPr sz="1350">
                <a:solidFill>
                  <a:srgbClr val="02275A"/>
                </a:solidFill>
                <a:latin typeface="Arial"/>
              </a:rPr>
              <a:t>they do not compete. Each section makes room for the others.</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W. Francis McBeth, Effective Performance of Band Music (1972) — the pyramid-of-sound balance concept; Edward S. Lisk, The Creative Director: Alternative Rehearsal Techniques (Meredith Music).</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Every Section Owns a Piece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Hampton Sound is all of us—not just the brass.</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Woodwinds</a:t>
            </a:r>
          </a:p>
          <a:p>
            <a:pPr>
              <a:lnSpc>
                <a:spcPct val="130000"/>
              </a:lnSpc>
              <a:spcAft>
                <a:spcPts val="0"/>
              </a:spcAft>
            </a:pPr>
            <a:r>
              <a:rPr sz="1090" b="0" i="0">
                <a:solidFill>
                  <a:srgbClr val="4C5B72"/>
                </a:solidFill>
                <a:latin typeface="Arial"/>
              </a:rPr>
              <a:t>Color and agility up top—piccolos, clarinets, and saxes add brilliance and speed the brass cannot.</a:t>
            </a:r>
          </a:p>
        </p:txBody>
      </p:sp>
      <p:sp>
        <p:nvSpPr>
          <p:cNvPr id="11" name="TextBox 10"/>
          <p:cNvSpPr txBox="1"/>
          <p:nvPr/>
        </p:nvSpPr>
        <p:spPr>
          <a:xfrm>
            <a:off x="713232" y="363016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Four different colors, one sound. Each section is written and played to complement the others, never to compete with them.</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HAMPTON SOUND</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How It's Built on the Page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sound starts in the arrangement, long before the first rehearsal.</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Voiced from the bottom up.</a:t>
            </a:r>
            <a:r>
              <a:rPr sz="1350">
                <a:solidFill>
                  <a:srgbClr val="02275A"/>
                </a:solidFill>
                <a:latin typeface="Arial"/>
              </a:rPr>
              <a:t> The low brass lays a wide, deep foundation, and everything else is stacked on top of it.</a:t>
            </a:r>
          </a:p>
          <a:p>
            <a:pPr>
              <a:lnSpc>
                <a:spcPct val="125000"/>
              </a:lnSpc>
              <a:spcAft>
                <a:spcPts val="700"/>
              </a:spcAft>
            </a:pPr>
            <a:r>
              <a:rPr sz="1350" b="0" i="0">
                <a:solidFill>
                  <a:srgbClr val="02275A"/>
                </a:solidFill>
                <a:latin typeface="Arial"/>
              </a:rPr>
              <a:t>◆  </a:t>
            </a:r>
            <a:r>
              <a:rPr b="1" sz="1350">
                <a:solidFill>
                  <a:srgbClr val="0B1A31"/>
                </a:solidFill>
                <a:latin typeface="Arial"/>
              </a:rPr>
              <a:t>The instruments talk to each other.</a:t>
            </a:r>
            <a:r>
              <a:rPr sz="1350">
                <a:solidFill>
                  <a:srgbClr val="02275A"/>
                </a:solidFill>
                <a:latin typeface="Arial"/>
              </a:rPr>
              <a:t> Colors and timbres are voices in one cohesive conversation—each placed to answer and support the others, never to outcompete them for the same space.</a:t>
            </a:r>
          </a:p>
          <a:p>
            <a:pPr>
              <a:lnSpc>
                <a:spcPct val="125000"/>
              </a:lnSpc>
              <a:spcAft>
                <a:spcPts val="700"/>
              </a:spcAft>
            </a:pPr>
            <a:r>
              <a:rPr sz="1350" b="0" i="0">
                <a:solidFill>
                  <a:srgbClr val="02275A"/>
                </a:solidFill>
                <a:latin typeface="Arial"/>
              </a:rPr>
              <a:t>◆  </a:t>
            </a:r>
            <a:r>
              <a:rPr b="1" sz="1350">
                <a:solidFill>
                  <a:srgbClr val="0B1A31"/>
                </a:solidFill>
                <a:latin typeface="Arial"/>
              </a:rPr>
              <a:t>Soulful harmonic color.</a:t>
            </a:r>
            <a:r>
              <a:rPr sz="1350">
                <a:solidFill>
                  <a:srgbClr val="02275A"/>
                </a:solidFill>
                <a:latin typeface="Arial"/>
              </a:rPr>
              <a:t> Gospel, funk, and R&amp;B harmony give the sound its soul over concert-band cleanliness—that marriage is the Hampton in The Hampton Sound.</a:t>
            </a:r>
          </a:p>
          <a:p>
            <a:pPr>
              <a:lnSpc>
                <a:spcPct val="125000"/>
              </a:lnSpc>
              <a:spcAft>
                <a:spcPts val="700"/>
              </a:spcAft>
            </a:pPr>
            <a:r>
              <a:rPr sz="1350" b="0" i="0">
                <a:solidFill>
                  <a:srgbClr val="02275A"/>
                </a:solidFill>
                <a:latin typeface="Arial"/>
              </a:rPr>
              <a:t>◆  </a:t>
            </a:r>
            <a:r>
              <a:rPr b="1" sz="1350">
                <a:solidFill>
                  <a:srgbClr val="0B1A31"/>
                </a:solidFill>
                <a:latin typeface="Arial"/>
              </a:rPr>
              <a:t>Hits and call-and-response.</a:t>
            </a:r>
            <a:r>
              <a:rPr sz="1350">
                <a:solidFill>
                  <a:srgbClr val="02275A"/>
                </a:solidFill>
                <a:latin typeface="Arial"/>
              </a:rPr>
              <a:t> Tutti hits, the silence right before the hit, and sections answering each other give the sound its shape and its punch.</a:t>
            </a:r>
          </a:p>
          <a:p>
            <a:pPr>
              <a:lnSpc>
                <a:spcPct val="125000"/>
              </a:lnSpc>
              <a:spcAft>
                <a:spcPts val="700"/>
              </a:spcAft>
            </a:pPr>
            <a:r>
              <a:rPr sz="1350" b="0" i="0">
                <a:solidFill>
                  <a:srgbClr val="02275A"/>
                </a:solidFill>
                <a:latin typeface="Arial"/>
              </a:rPr>
              <a:t>◆  </a:t>
            </a:r>
            <a:r>
              <a:rPr b="1" sz="1350">
                <a:solidFill>
                  <a:srgbClr val="0B1A31"/>
                </a:solidFill>
                <a:latin typeface="Arial"/>
              </a:rPr>
              <a:t>Every note serves a purpose.</a:t>
            </a:r>
            <a:r>
              <a:rPr sz="1350">
                <a:solidFill>
                  <a:srgbClr val="02275A"/>
                </a:solidFill>
                <a:latin typeface="Arial"/>
              </a:rPr>
              <a:t> The writing is efficient and calculated—nothing is on the page for decoration.</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