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The Sectional Standard</a:t>
            </a:r>
          </a:p>
          <a:p/>
          <a:p>
            <a:r>
              <a:t>INSTRUMENTALIST SESSION — section leaders are presenting or co-presenting.</a:t>
            </a:r>
          </a:p>
          <a:p/>
          <a:p>
            <a:r>
              <a:t>SAY: "Two things today. The MSA is the bar every player has to clear. The SOP is how you run the room that gets them over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PLAYING THROUGH IS NOT PRACTICING</a:t>
            </a:r>
          </a:p>
          <a:p/>
          <a:p>
            <a:r>
              <a:t>This is the habit you're trying to break. Be blunt.</a:t>
            </a:r>
          </a:p>
          <a:p/>
          <a:p>
            <a:r>
              <a:t>"Running the song from the top feels productive. You spend most of it playing what you already know."</a:t>
            </a:r>
          </a:p>
          <a:p/>
          <a:p>
            <a:r>
              <a:t>KILLER LINE: "Playing through rehearses the mistakes right alongside the good parts."</a:t>
            </a:r>
          </a:p>
          <a:p/>
          <a:p>
            <a:r>
              <a:t>TEST: "If you're not fixing something, you're not practicing."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A SECTIONAL BLUEPRINT</a:t>
            </a:r>
          </a:p>
          <a:p/>
          <a:p>
            <a:r>
              <a:t>Give them the order: warm up on fundamentals, check off, attack the tough spots, lock it in.</a:t>
            </a:r>
          </a:p>
          <a:p/>
          <a:p>
            <a:r>
              <a:t>CUE: Tell them the bulk of the time goes to step three. Most leaders over-spend on warmup and run out of clock.</a:t>
            </a:r>
          </a:p>
          <a:p/>
          <a:p>
            <a:r>
              <a:t>"Leave every sectional with something measurably better than when you walked 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DEMAND, DON'T DEMEAN</a:t>
            </a:r>
          </a:p>
          <a:p/>
          <a:p>
            <a:r>
              <a:t>The guardrail. Do not skip it.</a:t>
            </a:r>
          </a:p>
          <a:p/>
          <a:p>
            <a:r>
              <a:t>"A hard sectional is not a cruel one. Rigor is not hazing — you push the standard, never the person's dignity."</a:t>
            </a:r>
          </a:p>
          <a:p/>
          <a:p>
            <a:r>
              <a:t>TEACH INTELLECTUAL HESITATION: before you correct, ask whether the gap is a resource problem, an understanding problem, or an effort problem. Fix the one it actually is.</a:t>
            </a:r>
          </a:p>
          <a:p/>
          <a:p>
            <a:r>
              <a:t>"The goal is not to expose who cannot play. It's to make sure everyone can."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Own the Scales. Fix the Spots.</a:t>
            </a:r>
          </a:p>
          <a:p/>
          <a:p>
            <a:r>
              <a:t>"Know your scales cold, hold honest check-offs, and spend your reps on the four bars that are broken."</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Wynton Marsalis, "On Teaching" (1:20)</a:t>
            </a:r>
          </a:p>
          <a:p/>
          <a:p>
            <a:r>
              <a:t>SET UP: "In a sectional you're not a player. You're the teacher. Listen to how he holds a high standard and still cares about the student."</a:t>
            </a:r>
          </a:p>
          <a:p/>
          <a:p>
            <a:r>
              <a:t>Play it.</a:t>
            </a:r>
          </a:p>
          <a:p/>
          <a:p>
            <a:r>
              <a:t>AFTER: "Both at once. High bar, real care. That's the job."</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QUESTION THAT LANDS: "Every member can march the show. But can every member play their scales?"</a:t>
            </a:r>
          </a:p>
          <a:p/>
          <a:p>
            <a:r>
              <a:t>Takeaway: "Own the instrument, not just the part."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TWO STANDARDS TODAY</a:t>
            </a:r>
          </a:p>
          <a:p/>
          <a:p>
            <a:r>
              <a:t>Keep this short — it's a signpost.</a:t>
            </a:r>
          </a:p>
          <a:p/>
          <a:p>
            <a:r>
              <a:t>"MSA measures the player. SOP runs the room. The MSA sets the bar; the SOP is how you get everyone over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THE MSA</a:t>
            </a:r>
          </a:p>
          <a:p/>
          <a:p>
            <a:r>
              <a:t>Be exact, because members will quote you on this: twelve major scales with arpeggios, plus a two-octave chromatic. **70 percent or better to stay in good standing.**</a:t>
            </a:r>
          </a:p>
          <a:p/>
          <a:p>
            <a:r>
              <a:t>READ THE CALLOUT: "This is the floor, not the ceiling."</a:t>
            </a:r>
          </a:p>
          <a:p/>
          <a:p>
            <a:r>
              <a:t>CUE: Expect a question about consequences below 70. Answer it plainly — not in good standing.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WHY SCALES ARE THE WHOLE GAME</a:t>
            </a:r>
          </a:p>
          <a:p/>
          <a:p>
            <a:r>
              <a:t>Head off the eye-roll: some of them think scales are busywork.</a:t>
            </a:r>
          </a:p>
          <a:p/>
          <a:p>
            <a:r>
              <a:t>"Every phrase you'll ever play is built from scales and arpeggios."</a:t>
            </a:r>
          </a:p>
          <a:p/>
          <a:p>
            <a:r>
              <a:t>LAND IT: "The MSA is not busywork. It's the shortest path to The Hampton Sound." That connects it to the session they'll have later today.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HELPING YOUR SECTION PASS</a:t>
            </a:r>
          </a:p>
          <a:p/>
          <a:p>
            <a:r>
              <a:t>Shift the frame: "Your job isn't to judge them once. It's to get them there."</a:t>
            </a:r>
          </a:p>
          <a:p/>
          <a:p>
            <a:r>
              <a:t>FOUR MOVES: know it cold yourself, check off often and honestly, diagnose the actual sticking point, drill and re-check.</a:t>
            </a:r>
          </a:p>
          <a:p/>
          <a:p>
            <a:r>
              <a:t>BEST LINE: "A failed scale is a to-do list, not a verdict."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RUNNING A SECTIONAL: THE SOP</a:t>
            </a:r>
          </a:p>
          <a:p/>
          <a:p>
            <a:r>
              <a:t>This is the operational core.</a:t>
            </a:r>
          </a:p>
          <a:p/>
          <a:p>
            <a:r>
              <a:t>"A sectional is a repair shop, not a concert."</a:t>
            </a:r>
          </a:p>
          <a:p/>
          <a:p>
            <a:r>
              <a:t>Three rules: attack the tough spots, repeat for proficiency, do not run entire songs.</a:t>
            </a:r>
          </a:p>
          <a:p/>
          <a:p>
            <a:r>
              <a:t>SAY THE EXCEPTION CLEARLY: "Full run-throughs are for memorization only."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ATTACK THE TOUGH SPOTS</a:t>
            </a:r>
          </a:p>
          <a:p/>
          <a:p>
            <a:r>
              <a:t>Back the method with the research so it isn't just opinion — deliberate practice means working at the edge of what you can't yet do.</a:t>
            </a:r>
          </a:p>
          <a:p/>
          <a:p>
            <a:r>
              <a:t>THE METHOD, say it as a sequence: isolate, slow it down, repeat it clean, bring the tempo back.</a:t>
            </a:r>
          </a:p>
          <a:p/>
          <a:p>
            <a:r>
              <a:t>"Slow and correct beats fast and sloppy, every time."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The Sectional
Standard</a:t>
            </a:r>
          </a:p>
          <a:p>
            <a:pPr>
              <a:spcAft>
                <a:spcPts val="0"/>
              </a:spcAft>
            </a:pPr>
            <a:r>
              <a:rPr sz="1700" b="0" i="1">
                <a:solidFill>
                  <a:srgbClr val="C9DAF0"/>
                </a:solidFill>
                <a:latin typeface="Arial"/>
              </a:rPr>
              <a:t>"SOP and the Minimum Skills Audition"</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Led by the Section Leaders</a:t>
            </a:r>
          </a:p>
          <a:p>
            <a:pPr>
              <a:spcAft>
                <a:spcPts val="0"/>
              </a:spcAft>
            </a:pPr>
            <a:r>
              <a:rPr sz="950" b="0" i="0">
                <a:solidFill>
                  <a:srgbClr val="C9DAF0"/>
                </a:solidFill>
                <a:latin typeface="Arial"/>
              </a:rPr>
              <a:t>Instrumentalist Breakout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Playing Through Is Not Practicing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most common way to waste a sectional.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feels</a:t>
            </a:r>
            <a:r>
              <a:rPr sz="1350">
                <a:solidFill>
                  <a:srgbClr val="02275A"/>
                </a:solidFill>
                <a:latin typeface="Arial"/>
              </a:rPr>
              <a:t>ng the whole song from the top feels productive—but you spend most of it playing what you already know.</a:t>
            </a:r>
          </a:p>
          <a:p>
            <a:pPr>
              <a:lnSpc>
                <a:spcPct val="125000"/>
              </a:lnSpc>
              <a:spcAft>
                <a:spcPts val="700"/>
              </a:spcAft>
            </a:pPr>
            <a:r>
              <a:rPr sz="1350" b="0" i="0">
                <a:solidFill>
                  <a:srgbClr val="02275A"/>
                </a:solidFill>
                <a:latin typeface="Arial"/>
              </a:rPr>
              <a:t>◆  </a:t>
            </a:r>
            <a:r>
              <a:rPr b="1" sz="1350">
                <a:solidFill>
                  <a:srgbClr val="0B1A31"/>
                </a:solidFill>
                <a:latin typeface="Arial"/>
              </a:rPr>
              <a:t>performing</a:t>
            </a:r>
            <a:r>
              <a:rPr sz="1350">
                <a:solidFill>
                  <a:srgbClr val="02275A"/>
                </a:solidFill>
                <a:latin typeface="Arial"/>
              </a:rPr>
              <a:t>rough is performing, not practicing. It rehearses the mistakes right alongside the good parts.</a:t>
            </a:r>
          </a:p>
          <a:p>
            <a:pPr>
              <a:lnSpc>
                <a:spcPct val="125000"/>
              </a:lnSpc>
              <a:spcAft>
                <a:spcPts val="700"/>
              </a:spcAft>
            </a:pPr>
            <a:r>
              <a:rPr sz="1350" b="0" i="0">
                <a:solidFill>
                  <a:srgbClr val="02275A"/>
                </a:solidFill>
                <a:latin typeface="Arial"/>
              </a:rPr>
              <a:t>◆  </a:t>
            </a:r>
            <a:r>
              <a:rPr b="1" sz="1350">
                <a:solidFill>
                  <a:srgbClr val="0B1A31"/>
                </a:solidFill>
                <a:latin typeface="Arial"/>
              </a:rPr>
              <a:t>memorization</a:t>
            </a:r>
            <a:r>
              <a:rPr sz="1350">
                <a:solidFill>
                  <a:srgbClr val="02275A"/>
                </a:solidFill>
                <a:latin typeface="Arial"/>
              </a:rPr>
              <a:t>son to run a full piece in a sectional is memorization—locking the map into your head and hands.</a:t>
            </a:r>
          </a:p>
          <a:p>
            <a:pPr>
              <a:lnSpc>
                <a:spcPct val="125000"/>
              </a:lnSpc>
              <a:spcAft>
                <a:spcPts val="700"/>
              </a:spcAft>
            </a:pPr>
            <a:r>
              <a:rPr sz="1350" b="0" i="0">
                <a:solidFill>
                  <a:srgbClr val="02275A"/>
                </a:solidFill>
                <a:latin typeface="Arial"/>
              </a:rPr>
              <a:t>◆  If you are not fixing something, you are not practicing. Go back to the tough spot.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Sectional Blueprint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simple order that works every time.</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Warm Up on Fundamentals</a:t>
            </a:r>
          </a:p>
          <a:p>
            <a:pPr>
              <a:lnSpc>
                <a:spcPct val="130000"/>
              </a:lnSpc>
              <a:spcAft>
                <a:spcPts val="0"/>
              </a:spcAft>
            </a:pPr>
            <a:r>
              <a:rPr sz="1090" b="0" i="0">
                <a:solidFill>
                  <a:srgbClr val="4C5B72"/>
                </a:solidFill>
                <a:latin typeface="Arial"/>
              </a:rPr>
              <a:t>Open with long tones and the MSA scales. The warmup is the standard, every single time.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Demand, Don't Demean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Hold the bar high—and hold it the right way.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Rigor is not hazing</a:t>
            </a:r>
            <a:r>
              <a:rPr sz="1350">
                <a:solidFill>
                  <a:srgbClr val="02275A"/>
                </a:solidFill>
                <a:latin typeface="Arial"/>
              </a:rPr>
              <a:t> not a cruel one. Rigor is not hazing: you push the standard, never the person's dignity.</a:t>
            </a:r>
          </a:p>
          <a:p>
            <a:pPr>
              <a:lnSpc>
                <a:spcPct val="125000"/>
              </a:lnSpc>
              <a:spcAft>
                <a:spcPts val="700"/>
              </a:spcAft>
            </a:pPr>
            <a:r>
              <a:rPr sz="1350" b="0" i="0">
                <a:solidFill>
                  <a:srgbClr val="02275A"/>
                </a:solidFill>
                <a:latin typeface="Arial"/>
              </a:rPr>
              <a:t>◆  </a:t>
            </a:r>
            <a:r>
              <a:rPr b="1" sz="1350">
                <a:solidFill>
                  <a:srgbClr val="0B1A31"/>
                </a:solidFill>
                <a:latin typeface="Arial"/>
              </a:rPr>
              <a:t>Intellectual Hesitation</a:t>
            </a:r>
            <a:r>
              <a:rPr sz="1350">
                <a:solidFill>
                  <a:srgbClr val="02275A"/>
                </a:solidFill>
                <a:latin typeface="Arial"/>
              </a:rPr>
              <a:t>esitation: before you correct, ask whether the gap is a resource, an understanding, or an effort problem—then fix that.</a:t>
            </a:r>
          </a:p>
          <a:p>
            <a:pPr>
              <a:lnSpc>
                <a:spcPct val="125000"/>
              </a:lnSpc>
              <a:spcAft>
                <a:spcPts val="700"/>
              </a:spcAft>
            </a:pPr>
            <a:r>
              <a:rPr sz="1350" b="0" i="0">
                <a:solidFill>
                  <a:srgbClr val="02275A"/>
                </a:solidFill>
                <a:latin typeface="Arial"/>
              </a:rPr>
              <a:t>◆  </a:t>
            </a:r>
            <a:r>
              <a:rPr b="1" sz="1350">
                <a:solidFill>
                  <a:srgbClr val="0B1A31"/>
                </a:solidFill>
                <a:latin typeface="Arial"/>
              </a:rPr>
              <a:t>demanding and encouraging at once</a:t>
            </a:r>
            <a:r>
              <a:rPr sz="1350">
                <a:solidFill>
                  <a:srgbClr val="02275A"/>
                </a:solidFill>
                <a:latin typeface="Arial"/>
              </a:rPr>
              <a:t>nce. People run through walls for the leader who believes they can clear the bar.</a:t>
            </a:r>
          </a:p>
          <a:p>
            <a:pPr>
              <a:lnSpc>
                <a:spcPct val="125000"/>
              </a:lnSpc>
              <a:spcAft>
                <a:spcPts val="700"/>
              </a:spcAft>
            </a:pPr>
            <a:r>
              <a:rPr sz="1350" b="0" i="0">
                <a:solidFill>
                  <a:srgbClr val="02275A"/>
                </a:solidFill>
                <a:latin typeface="Arial"/>
              </a:rPr>
              <a:t>◆  The goal is not to expose who cannot play. It is to make sure everyone can.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Jones, doctoral dissertation, North Carolina A&amp;T State University (2014); see the Servant-Leadership and Why Hazing Happens seminars.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Own the Scales.
Fix the Spots.</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The MSA is the floor, and the sectional is where you build to it. Know your scales cold, hold honest check-offs, and spend your reps on the four bars that are broken—not the ones already clean. Demand the standard, encourage the person, and leave every sectional better than you found it. That is how a section becomes one sound.</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In a sectional, you are not just a player—you are the teacher. Hear how a master approaches teaching: a high standard and real care for every student.</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Wynton Marsalis — “On Teaching”</a:t>
            </a:r>
          </a:p>
          <a:p>
            <a:pPr algn="ctr">
              <a:spcAft>
                <a:spcPts val="500"/>
              </a:spcAft>
            </a:pPr>
            <a:r>
              <a:rPr sz="1700" b="1" i="0">
                <a:solidFill>
                  <a:srgbClr val="004AAD"/>
                </a:solidFill>
                <a:latin typeface="Georgia"/>
              </a:rPr>
              <a:t>youtu.be/sSUhfUyI1bg</a:t>
            </a:r>
          </a:p>
          <a:p>
            <a:pPr algn="ctr">
              <a:spcAft>
                <a:spcPts val="0"/>
              </a:spcAft>
            </a:pPr>
            <a:r>
              <a:rPr sz="950" b="1" i="0" spc="120">
                <a:solidFill>
                  <a:srgbClr val="B76E79"/>
                </a:solidFill>
                <a:latin typeface="Arial"/>
              </a:rPr>
              <a:t>WATCH · 1:20</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Every member can march the show. But can every member play their scales? The Minimum Skills Audition is the floor—the proof that you own your instrument, not just your part. And the sectional is where that floor is built: not by playing pretty, but by attacking the hard spots until they are clean. This session is how we hold the standard, together.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OWN THE INSTRUMENT, NOT JUST THE PART.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Two Standards Today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One measures the player. One runs the room.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MSA</a:t>
            </a:r>
            <a:r>
              <a:rPr sz="1350">
                <a:solidFill>
                  <a:srgbClr val="02275A"/>
                </a:solidFill>
                <a:latin typeface="Arial"/>
              </a:rPr>
              <a:t> MSA—the Minimum Skills Audition—is the individual proficiency floor every instrumentalist must clear.</a:t>
            </a:r>
          </a:p>
          <a:p>
            <a:pPr>
              <a:lnSpc>
                <a:spcPct val="125000"/>
              </a:lnSpc>
              <a:spcAft>
                <a:spcPts val="700"/>
              </a:spcAft>
            </a:pPr>
            <a:r>
              <a:rPr sz="1350" b="0" i="0">
                <a:solidFill>
                  <a:srgbClr val="02275A"/>
                </a:solidFill>
                <a:latin typeface="Arial"/>
              </a:rPr>
              <a:t>◆  </a:t>
            </a:r>
            <a:r>
              <a:rPr b="1" sz="1350">
                <a:solidFill>
                  <a:srgbClr val="0B1A31"/>
                </a:solidFill>
                <a:latin typeface="Arial"/>
              </a:rPr>
              <a:t>SOP</a:t>
            </a:r>
            <a:r>
              <a:rPr sz="1350">
                <a:solidFill>
                  <a:srgbClr val="02275A"/>
                </a:solidFill>
                <a:latin typeface="Arial"/>
              </a:rPr>
              <a:t> SOP—our Standard Operating Procedure for sectionals—is how a leader builds that proficiency in the room.</a:t>
            </a:r>
          </a:p>
          <a:p>
            <a:pPr>
              <a:lnSpc>
                <a:spcPct val="125000"/>
              </a:lnSpc>
              <a:spcAft>
                <a:spcPts val="700"/>
              </a:spcAft>
            </a:pPr>
            <a:r>
              <a:rPr sz="1350" b="0" i="0">
                <a:solidFill>
                  <a:srgbClr val="02275A"/>
                </a:solidFill>
                <a:latin typeface="Arial"/>
              </a:rPr>
              <a:t>◆  The MSA sets the bar. The SOP is how you get everyone over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MSA: Minimum Skills Audition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proficiency floor for every instrumentalist.</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This is the floor, not the ceiling—the minimum every member owes the band. Anything below 70% is not good standing.</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Scales Are the Whole Game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fundamentals are not separate from the music—they are the music.</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scales and arpeggios</a:t>
            </a:r>
            <a:r>
              <a:rPr sz="1350">
                <a:solidFill>
                  <a:srgbClr val="02275A"/>
                </a:solidFill>
                <a:latin typeface="Arial"/>
              </a:rPr>
              <a:t>l ever play is built from scales and arpeggios. Own them, and the music comes faster and cleaner.</a:t>
            </a:r>
          </a:p>
          <a:p>
            <a:pPr>
              <a:lnSpc>
                <a:spcPct val="125000"/>
              </a:lnSpc>
              <a:spcAft>
                <a:spcPts val="700"/>
              </a:spcAft>
            </a:pPr>
            <a:r>
              <a:rPr sz="1350" b="0" i="0">
                <a:solidFill>
                  <a:srgbClr val="02275A"/>
                </a:solidFill>
                <a:latin typeface="Arial"/>
              </a:rPr>
              <a:t>◆  </a:t>
            </a:r>
            <a:r>
              <a:rPr b="1" sz="1350">
                <a:solidFill>
                  <a:srgbClr val="0B1A31"/>
                </a:solidFill>
                <a:latin typeface="Arial"/>
              </a:rPr>
              <a:t>chromatic scale</a:t>
            </a:r>
            <a:r>
              <a:rPr sz="1350">
                <a:solidFill>
                  <a:srgbClr val="02275A"/>
                </a:solidFill>
                <a:latin typeface="Arial"/>
              </a:rPr>
              <a:t>cale is your fingers' and your ear's road map to every note on the horn.</a:t>
            </a:r>
          </a:p>
          <a:p>
            <a:pPr>
              <a:lnSpc>
                <a:spcPct val="125000"/>
              </a:lnSpc>
              <a:spcAft>
                <a:spcPts val="700"/>
              </a:spcAft>
            </a:pPr>
            <a:r>
              <a:rPr sz="1350" b="0" i="0">
                <a:solidFill>
                  <a:srgbClr val="02275A"/>
                </a:solidFill>
                <a:latin typeface="Arial"/>
              </a:rPr>
              <a:t>◆  </a:t>
            </a:r>
            <a:r>
              <a:rPr b="1" sz="1350">
                <a:solidFill>
                  <a:srgbClr val="0B1A31"/>
                </a:solidFill>
                <a:latin typeface="Arial"/>
              </a:rPr>
              <a:t>no one is carried</a:t>
            </a:r>
            <a:r>
              <a:rPr sz="1350">
                <a:solidFill>
                  <a:srgbClr val="02275A"/>
                </a:solidFill>
                <a:latin typeface="Arial"/>
              </a:rPr>
              <a:t> clears the floor, no one is carried, and the whole section starts to sound like one player.</a:t>
            </a:r>
          </a:p>
          <a:p>
            <a:pPr>
              <a:lnSpc>
                <a:spcPct val="125000"/>
              </a:lnSpc>
              <a:spcAft>
                <a:spcPts val="700"/>
              </a:spcAft>
            </a:pPr>
            <a:r>
              <a:rPr sz="1350" b="0" i="0">
                <a:solidFill>
                  <a:srgbClr val="02275A"/>
                </a:solidFill>
                <a:latin typeface="Arial"/>
              </a:rPr>
              <a:t>◆  The MSA is not busywork. It is the shortest path to The Hampton Sound.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Helping Your Section Pass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job is not to judge them once—it is to get them there.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Know it cold yourself first.</a:t>
            </a:r>
            <a:r>
              <a:rPr sz="1350">
                <a:solidFill>
                  <a:srgbClr val="02275A"/>
                </a:solidFill>
                <a:latin typeface="Arial"/>
              </a:rPr>
              <a:t> You cannot check off what you have not mastered.</a:t>
            </a:r>
          </a:p>
          <a:p>
            <a:pPr>
              <a:lnSpc>
                <a:spcPct val="125000"/>
              </a:lnSpc>
              <a:spcAft>
                <a:spcPts val="700"/>
              </a:spcAft>
            </a:pPr>
            <a:r>
              <a:rPr sz="1350" b="0" i="0">
                <a:solidFill>
                  <a:srgbClr val="02275A"/>
                </a:solidFill>
                <a:latin typeface="Arial"/>
              </a:rPr>
              <a:t>◆  </a:t>
            </a:r>
            <a:r>
              <a:rPr b="1" sz="1350">
                <a:solidFill>
                  <a:srgbClr val="0B1A31"/>
                </a:solidFill>
                <a:latin typeface="Arial"/>
              </a:rPr>
              <a:t>Hold regular check-offs</a:t>
            </a:r>
            <a:r>
              <a:rPr sz="1350">
                <a:solidFill>
                  <a:srgbClr val="02275A"/>
                </a:solidFill>
                <a:latin typeface="Arial"/>
              </a:rPr>
              <a:t>—small, frequent, and honest—so no one is surprised at audition time.</a:t>
            </a:r>
          </a:p>
          <a:p>
            <a:pPr>
              <a:lnSpc>
                <a:spcPct val="125000"/>
              </a:lnSpc>
              <a:spcAft>
                <a:spcPts val="700"/>
              </a:spcAft>
            </a:pPr>
            <a:r>
              <a:rPr sz="1350" b="0" i="0">
                <a:solidFill>
                  <a:srgbClr val="02275A"/>
                </a:solidFill>
                <a:latin typeface="Arial"/>
              </a:rPr>
              <a:t>◆  </a:t>
            </a:r>
            <a:r>
              <a:rPr b="1" sz="1350">
                <a:solidFill>
                  <a:srgbClr val="0B1A31"/>
                </a:solidFill>
                <a:latin typeface="Arial"/>
              </a:rPr>
              <a:t>Diagnose the sticking point:</a:t>
            </a:r>
            <a:r>
              <a:rPr sz="1350">
                <a:solidFill>
                  <a:srgbClr val="02275A"/>
                </a:solidFill>
                <a:latin typeface="Arial"/>
              </a:rPr>
              <a:t> is it the fingering, the tempo, or the reps? Fix the cause, not the symptom.</a:t>
            </a:r>
          </a:p>
          <a:p>
            <a:pPr>
              <a:lnSpc>
                <a:spcPct val="125000"/>
              </a:lnSpc>
              <a:spcAft>
                <a:spcPts val="700"/>
              </a:spcAft>
            </a:pPr>
            <a:r>
              <a:rPr sz="1350" b="0" i="0">
                <a:solidFill>
                  <a:srgbClr val="02275A"/>
                </a:solidFill>
                <a:latin typeface="Arial"/>
              </a:rPr>
              <a:t>◆  </a:t>
            </a:r>
            <a:r>
              <a:rPr b="1" sz="1350">
                <a:solidFill>
                  <a:srgbClr val="0B1A31"/>
                </a:solidFill>
                <a:latin typeface="Arial"/>
              </a:rPr>
              <a:t>Drill it and re-check.</a:t>
            </a:r>
            <a:r>
              <a:rPr sz="1350">
                <a:solidFill>
                  <a:srgbClr val="02275A"/>
                </a:solidFill>
                <a:latin typeface="Arial"/>
              </a:rPr>
              <a:t> A failed scale is a to-do list, not a verdict.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Running a Sectional: The SOP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sectional is a repair shop, not a concert.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Attack the tough spots.</a:t>
            </a:r>
            <a:r>
              <a:rPr sz="1350">
                <a:solidFill>
                  <a:srgbClr val="02275A"/>
                </a:solidFill>
                <a:latin typeface="Arial"/>
              </a:rPr>
              <a:t> Spend your time on the four bars that are broken, not the ones already clean.</a:t>
            </a:r>
          </a:p>
          <a:p>
            <a:pPr>
              <a:lnSpc>
                <a:spcPct val="125000"/>
              </a:lnSpc>
              <a:spcAft>
                <a:spcPts val="700"/>
              </a:spcAft>
            </a:pPr>
            <a:r>
              <a:rPr sz="1350" b="0" i="0">
                <a:solidFill>
                  <a:srgbClr val="02275A"/>
                </a:solidFill>
                <a:latin typeface="Arial"/>
              </a:rPr>
              <a:t>◆  </a:t>
            </a:r>
            <a:r>
              <a:rPr b="1" sz="1350">
                <a:solidFill>
                  <a:srgbClr val="0B1A31"/>
                </a:solidFill>
                <a:latin typeface="Arial"/>
              </a:rPr>
              <a:t>Repeat for proficiency.</a:t>
            </a:r>
            <a:r>
              <a:rPr sz="1350">
                <a:solidFill>
                  <a:srgbClr val="02275A"/>
                </a:solidFill>
                <a:latin typeface="Arial"/>
              </a:rPr>
              <a:t> Run the hard passage slowly and correctly, again and again, until it cannot fall apart.</a:t>
            </a:r>
          </a:p>
          <a:p>
            <a:pPr>
              <a:lnSpc>
                <a:spcPct val="125000"/>
              </a:lnSpc>
              <a:spcAft>
                <a:spcPts val="700"/>
              </a:spcAft>
            </a:pPr>
            <a:r>
              <a:rPr sz="1350" b="0" i="0">
                <a:solidFill>
                  <a:srgbClr val="02275A"/>
                </a:solidFill>
                <a:latin typeface="Arial"/>
              </a:rPr>
              <a:t>◆  </a:t>
            </a:r>
            <a:r>
              <a:rPr b="1" sz="1350">
                <a:solidFill>
                  <a:srgbClr val="0B1A31"/>
                </a:solidFill>
                <a:latin typeface="Arial"/>
              </a:rPr>
              <a:t>Do not run entire songs.</a:t>
            </a:r>
            <a:r>
              <a:rPr sz="1350">
                <a:solidFill>
                  <a:srgbClr val="02275A"/>
                </a:solidFill>
                <a:latin typeface="Arial"/>
              </a:rPr>
              <a:t> Full run-throughs feel productive but fix nothing—reserve them for memorization only.</a:t>
            </a:r>
          </a:p>
          <a:p>
            <a:pPr>
              <a:lnSpc>
                <a:spcPct val="125000"/>
              </a:lnSpc>
              <a:spcAft>
                <a:spcPts val="700"/>
              </a:spcAft>
            </a:pPr>
            <a:r>
              <a:rPr sz="1350" b="0" i="0">
                <a:solidFill>
                  <a:srgbClr val="02275A"/>
                </a:solidFill>
                <a:latin typeface="Arial"/>
              </a:rPr>
              <a:t>◆  Leave every sectional with something measurably better than when you walked in.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SOP AND THE MSA</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Attack the Tough Spots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This is not just our opinion—it is how mastery is actually built.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deliberate practice</a:t>
            </a:r>
            <a:r>
              <a:rPr sz="1350">
                <a:solidFill>
                  <a:srgbClr val="02275A"/>
                </a:solidFill>
                <a:latin typeface="Arial"/>
              </a:rPr>
              <a:t>ert performance calls it deliberate practice: you improve by working at the edge of what you cannot yet do, not by repeating what you already can.</a:t>
            </a:r>
          </a:p>
          <a:p>
            <a:pPr>
              <a:lnSpc>
                <a:spcPct val="125000"/>
              </a:lnSpc>
              <a:spcAft>
                <a:spcPts val="700"/>
              </a:spcAft>
            </a:pPr>
            <a:r>
              <a:rPr sz="1350" b="0" i="0">
                <a:solidFill>
                  <a:srgbClr val="02275A"/>
                </a:solidFill>
                <a:latin typeface="Arial"/>
              </a:rPr>
              <a:t>◆  </a:t>
            </a:r>
            <a:r>
              <a:rPr b="1" sz="1350">
                <a:solidFill>
                  <a:srgbClr val="0B1A31"/>
                </a:solidFill>
                <a:latin typeface="Arial"/>
              </a:rPr>
              <a:t>target their errors</a:t>
            </a:r>
            <a:r>
              <a:rPr sz="1350">
                <a:solidFill>
                  <a:srgbClr val="02275A"/>
                </a:solidFill>
                <a:latin typeface="Arial"/>
              </a:rPr>
              <a:t>s in the practice room found the same thing—the best players target their errors, isolate the passage, and repeat it in context until it is reliable.</a:t>
            </a:r>
          </a:p>
          <a:p>
            <a:pPr>
              <a:lnSpc>
                <a:spcPct val="125000"/>
              </a:lnSpc>
              <a:spcAft>
                <a:spcPts val="700"/>
              </a:spcAft>
            </a:pPr>
            <a:r>
              <a:rPr sz="1350" b="0" i="0">
                <a:solidFill>
                  <a:srgbClr val="02275A"/>
                </a:solidFill>
                <a:latin typeface="Arial"/>
              </a:rPr>
              <a:t>◆  </a:t>
            </a:r>
            <a:r>
              <a:rPr b="1" sz="1350">
                <a:solidFill>
                  <a:srgbClr val="0B1A31"/>
                </a:solidFill>
                <a:latin typeface="Arial"/>
              </a:rPr>
              <a:t>isolate the hard spot, slow it down, repeat it clean, then bring the tempo back up.</a:t>
            </a:r>
            <a:r>
              <a:rPr sz="1350">
                <a:solidFill>
                  <a:srgbClr val="02275A"/>
                </a:solidFill>
                <a:latin typeface="Arial"/>
              </a:rPr>
              <a:t>mpo back up.</a:t>
            </a:r>
          </a:p>
          <a:p>
            <a:pPr>
              <a:lnSpc>
                <a:spcPct val="125000"/>
              </a:lnSpc>
              <a:spcAft>
                <a:spcPts val="700"/>
              </a:spcAft>
            </a:pPr>
            <a:r>
              <a:rPr sz="1350" b="0" i="0">
                <a:solidFill>
                  <a:srgbClr val="02275A"/>
                </a:solidFill>
                <a:latin typeface="Arial"/>
              </a:rPr>
              <a:t>◆  Slow and correct beats fast and sloppy, every time.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Ericsson, Krampe, and Tesch-Römer, "The Role of Deliberate Practice," Psychological Review (1993); Ericsson and Pool, Peak (2016); Duke, Simmons, and Cash, "It's Not How Much; It's How," Journal of Research in Music Education (2009).</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