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The Line Leader</a:t>
            </a:r>
          </a:p>
          <a:p/>
          <a:p>
            <a:r>
              <a:t>AUDIENCE NOTE: framed for the Winds, but the ladder is the same in every section. Say that early so Percussion and Auxiliary don't tune out.</a:t>
            </a:r>
          </a:p>
          <a:p/>
          <a:p>
            <a:r>
              <a:t>OPEN: "Nobody gets handed a section and told good luck. This is where leaders get built."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MAKE THE SECTION LEADER'S JOB EASIER</a:t>
            </a:r>
          </a:p>
          <a:p/>
          <a:p>
            <a:r>
              <a:t>This is the practical heart. Four: own the basics, catch it early, cut the stress, report up clean.</a:t>
            </a:r>
          </a:p>
          <a:p/>
          <a:p>
            <a:r>
              <a:t>THE FRAME THAT MATTERS: "Your first duty is to carry the basics so your Section Leader can actually lead."</a:t>
            </a:r>
          </a:p>
          <a:p/>
          <a:p>
            <a:r>
              <a:t>"Bring clear, early information. Never surprises."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WHAT YOU ACTUALLY DO</a:t>
            </a:r>
          </a:p>
          <a:p/>
          <a:p>
            <a:r>
              <a:t>The daily list. Keep it brisk — it's a job description.</a:t>
            </a:r>
          </a:p>
          <a:p/>
          <a:p>
            <a:r>
              <a:t>HIGHLIGHT TWO: being the line's musical resource (articulations, fingerings, The Hampton Sound), and mentoring incoming freshmen into the culture.</a:t>
            </a:r>
          </a:p>
          <a:p/>
          <a:p>
            <a:r>
              <a:t>"Surface issues upward BEFORE they escalate."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WHO CAN LEAD THE LINE</a:t>
            </a:r>
          </a:p>
          <a:p/>
          <a:p>
            <a:r>
              <a:t>"The one rule: master your own part first. You cannot lead a line you haven't mastered."</a:t>
            </a:r>
          </a:p>
          <a:p/>
          <a:p>
            <a:r>
              <a:t>Repeat the freshman waiver — some of them still won't have registered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YOUR PATH FORWARD</a:t>
            </a:r>
          </a:p>
          <a:p/>
          <a:p>
            <a:r>
              <a:t>"Everything you do now is training for what comes next."</a:t>
            </a:r>
          </a:p>
          <a:p/>
          <a:p>
            <a:r>
              <a:t>LAND: "Every correction you give, every freshman you mentor, every folder you account for is a rep — building the leader you're becoming. The pipeline runs through you."</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CLOSE: Master the Basics. Earn the Line.</a:t>
            </a:r>
          </a:p>
          <a:p/>
          <a:p>
            <a:r>
              <a:t>"Carry the basics so your Section Leader can lead, master your line, and mentor the ones behind you."</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Coach Carter, "Our Deepest Fear" (2:29)</a:t>
            </a:r>
          </a:p>
          <a:p/>
          <a:p>
            <a:r>
              <a:t>SET UP: "Listen to what he says the real fear is."</a:t>
            </a:r>
          </a:p>
          <a:p/>
          <a:p>
            <a:r>
              <a:t>Play it.</a:t>
            </a:r>
          </a:p>
          <a:p/>
          <a:p>
            <a:r>
              <a:t>AFTER: "Not that you're weak. That you're powerful. A leader steps into that — and gives everyone on the line permission to do the same."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"Every Drum Major, every Captain, every Section Leader started on a single line learning the basics."</a:t>
            </a:r>
          </a:p>
          <a:p/>
          <a:p>
            <a:r>
              <a:t>Takeaway: "Leaders are built, not born."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LEADERSHIP LADDER</a:t>
            </a:r>
          </a:p>
          <a:p/>
          <a:p>
            <a:r>
              <a:t>Show the whole chain before zooming in: Director, Drum Majors, Captains, Section Leaders, Line Leaders.</a:t>
            </a:r>
          </a:p>
          <a:p/>
          <a:p>
            <a:r>
              <a:t>READ THE CALLOUT: "Every tier exists to serve the one below it." That's the philosophy of the whole program — don't skip it.</a:t>
            </a:r>
          </a:p>
          <a:p/>
          <a:p>
            <a:r>
              <a:t>NOTE: this ladder matches the chain of command in Sunday's Communication session.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WHERE THE LINE LEADER FITS</a:t>
            </a:r>
          </a:p>
          <a:p/>
          <a:p>
            <a:r>
              <a:t>"First rung, and the doorway to everything above it."</a:t>
            </a:r>
          </a:p>
          <a:p/>
          <a:p>
            <a:r>
              <a:t>SAY THE ACCESS POINT CLEARLY: "Open to freshmen — the grade requirement is waived for a freshman's first semester." That's the recruiting line for future leaders; make sure the freshmen in the room hear it.</a:t>
            </a:r>
          </a:p>
          <a:p/>
          <a:p>
            <a:r>
              <a:t>"You're the pipeline to Section Leader. This is where the next one gets grown."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WHAT A LINE LEADER IS</a:t>
            </a:r>
          </a:p>
          <a:p/>
          <a:p>
            <a:r>
              <a:t>"The eyes and ears of a single line — 2nd Trumpets, 3rd Clarinets, one part inside the bigger section."</a:t>
            </a:r>
          </a:p>
          <a:p/>
          <a:p>
            <a:r>
              <a:t>"You provide the desk-level quality control a Section Leader managing dozens can't reach."</a:t>
            </a:r>
          </a:p>
          <a:p/>
          <a:p>
            <a:r>
              <a:t>LAND: "Small scope. Real responsibility."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TWO WAYS TO LEAD</a:t>
            </a:r>
          </a:p>
          <a:p/>
          <a:p>
            <a:r>
              <a:t>Transactional versus transformational. Read the two columns with different energy.</a:t>
            </a:r>
          </a:p>
          <a:p/>
          <a:p>
            <a:r>
              <a:t>Transactional: rewards and consequences, tasks and compliance — "keeps the line running, but keeps it the same."</a:t>
            </a:r>
          </a:p>
          <a:p/>
          <a:p>
            <a:r>
              <a:t>Transformational: example, vision, belief — develops the individual.</a:t>
            </a:r>
          </a:p>
          <a:p/>
          <a:p>
            <a:r>
              <a:t>ASK: "Which one were you led by last year? Which one do you want to be?"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WE DO NOT THROW YOU TO THE WOLVES</a:t>
            </a:r>
          </a:p>
          <a:p/>
          <a:p>
            <a:r>
              <a:t>This is the reassurance slide — a lot of new leaders are quietly nervous.</a:t>
            </a:r>
          </a:p>
          <a:p/>
          <a:p>
            <a:r>
              <a:t>"Hand somebody a full section with no preparation and you've set them up to fail."</a:t>
            </a:r>
          </a:p>
          <a:p/>
          <a:p>
            <a:r>
              <a:t>The Leadership Pipeline: leadership as a series of passages, each preparing you for the next.</a:t>
            </a:r>
          </a:p>
          <a:p/>
          <a:p>
            <a:r>
              <a:t>"Every small win here builds the competence to lead more tomorrow."</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HOW WE GROW LEADERS HERE</a:t>
            </a:r>
          </a:p>
          <a:p/>
          <a:p>
            <a:r>
              <a:t>Our Scaffolding Model, five stages: Deconstruct, Supported Integration, Differentiated Repetition, Peer-Led Instruction, Release and Accountability.</a:t>
            </a:r>
          </a:p>
          <a:p/>
          <a:p>
            <a:r>
              <a:t>CUE: connect it to Teach How to Teach — same logic, applied to growing a leader instead of teaching a skill.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The Line
Leader</a:t>
            </a:r>
          </a:p>
          <a:p>
            <a:pPr>
              <a:spcAft>
                <a:spcPts val="0"/>
              </a:spcAft>
            </a:pPr>
            <a:r>
              <a:rPr sz="1700" b="0" i="1">
                <a:solidFill>
                  <a:srgbClr val="C9DAF0"/>
                </a:solidFill>
                <a:latin typeface="Arial"/>
              </a:rPr>
              <a:t>"Growing the Next Leader, One Rep at a Time"</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Winds Breakout,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the Section Leader's Job Easier</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first duty is to carry the basics—so your Section Leader can lead.</a:t>
            </a:r>
          </a:p>
        </p:txBody>
      </p:sp>
      <p:sp>
        <p:nvSpPr>
          <p:cNvPr id="10" name="TextBox 9"/>
          <p:cNvSpPr txBox="1"/>
          <p:nvPr/>
        </p:nvSpPr>
        <p:spPr>
          <a:xfrm>
            <a:off x="713232" y="2459736"/>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Own the Basics</a:t>
            </a:r>
          </a:p>
          <a:p>
            <a:pPr>
              <a:lnSpc>
                <a:spcPct val="130000"/>
              </a:lnSpc>
              <a:spcAft>
                <a:spcPts val="0"/>
              </a:spcAft>
            </a:pPr>
            <a:r>
              <a:rPr sz="1090" b="0" i="0">
                <a:solidFill>
                  <a:srgbClr val="4C5B72"/>
                </a:solidFill>
                <a:latin typeface="Arial"/>
              </a:rPr>
              <a:t>Handle the small, granular tasks—attendance spot-checks, part accuracy, folder and equipment counts—so nothing basic ever lands on the Section Leader's desk.</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You Actually Do</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daily work of leading a line.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accuracy of your line</a:t>
            </a:r>
            <a:r>
              <a:rPr sz="1350">
                <a:solidFill>
                  <a:srgbClr val="02275A"/>
                </a:solidFill>
                <a:latin typeface="Arial"/>
              </a:rPr>
              <a:t>f your line and give immediate, desk-level corrections.</a:t>
            </a:r>
          </a:p>
          <a:p>
            <a:pPr>
              <a:lnSpc>
                <a:spcPct val="125000"/>
              </a:lnSpc>
              <a:spcAft>
                <a:spcPts val="700"/>
              </a:spcAft>
            </a:pPr>
            <a:r>
              <a:rPr sz="1350" b="0" i="0">
                <a:solidFill>
                  <a:srgbClr val="02275A"/>
                </a:solidFill>
                <a:latin typeface="Arial"/>
              </a:rPr>
              <a:t>◆  </a:t>
            </a:r>
            <a:r>
              <a:rPr b="1" sz="1350">
                <a:solidFill>
                  <a:srgbClr val="0B1A31"/>
                </a:solidFill>
                <a:latin typeface="Arial"/>
              </a:rPr>
              <a:t>musical resource</a:t>
            </a:r>
            <a:r>
              <a:rPr sz="1350">
                <a:solidFill>
                  <a:srgbClr val="02275A"/>
                </a:solidFill>
                <a:latin typeface="Arial"/>
              </a:rPr>
              <a:t>e's musical resource—articulations, fingerings, and The Hampton Sound.</a:t>
            </a:r>
          </a:p>
          <a:p>
            <a:pPr>
              <a:lnSpc>
                <a:spcPct val="125000"/>
              </a:lnSpc>
              <a:spcAft>
                <a:spcPts val="700"/>
              </a:spcAft>
            </a:pPr>
            <a:r>
              <a:rPr sz="1350" b="0" i="0">
                <a:solidFill>
                  <a:srgbClr val="02275A"/>
                </a:solidFill>
                <a:latin typeface="Arial"/>
              </a:rPr>
              <a:t>◆  </a:t>
            </a:r>
            <a:r>
              <a:rPr b="1" sz="1350">
                <a:solidFill>
                  <a:srgbClr val="0B1A31"/>
                </a:solidFill>
                <a:latin typeface="Arial"/>
              </a:rPr>
              <a:t>first-level facility upkeep</a:t>
            </a:r>
            <a:r>
              <a:rPr sz="1350">
                <a:solidFill>
                  <a:srgbClr val="02275A"/>
                </a:solidFill>
                <a:latin typeface="Arial"/>
              </a:rPr>
              <a:t> upkeep, and account for all sheet music, music folders, and equipment.</a:t>
            </a:r>
          </a:p>
          <a:p>
            <a:pPr>
              <a:lnSpc>
                <a:spcPct val="125000"/>
              </a:lnSpc>
              <a:spcAft>
                <a:spcPts val="700"/>
              </a:spcAft>
            </a:pPr>
            <a:r>
              <a:rPr sz="1350" b="0" i="0">
                <a:solidFill>
                  <a:srgbClr val="02275A"/>
                </a:solidFill>
                <a:latin typeface="Arial"/>
              </a:rPr>
              <a:t>◆  </a:t>
            </a:r>
            <a:r>
              <a:rPr b="1" sz="1350">
                <a:solidFill>
                  <a:srgbClr val="0B1A31"/>
                </a:solidFill>
                <a:latin typeface="Arial"/>
              </a:rPr>
              <a:t>Mentor incoming freshmen</a:t>
            </a:r>
            <a:r>
              <a:rPr sz="1350">
                <a:solidFill>
                  <a:srgbClr val="02275A"/>
                </a:solidFill>
                <a:latin typeface="Arial"/>
              </a:rPr>
              <a:t> into the line and the culture.</a:t>
            </a:r>
          </a:p>
          <a:p>
            <a:pPr>
              <a:lnSpc>
                <a:spcPct val="125000"/>
              </a:lnSpc>
              <a:spcAft>
                <a:spcPts val="700"/>
              </a:spcAft>
            </a:pPr>
            <a:r>
              <a:rPr sz="1350" b="0" i="0">
                <a:solidFill>
                  <a:srgbClr val="02275A"/>
                </a:solidFill>
                <a:latin typeface="Arial"/>
              </a:rPr>
              <a:t>◆  </a:t>
            </a:r>
            <a:r>
              <a:rPr b="1" sz="1350">
                <a:solidFill>
                  <a:srgbClr val="0B1A31"/>
                </a:solidFill>
                <a:latin typeface="Arial"/>
              </a:rPr>
              <a:t>Surface issues upward</a:t>
            </a:r>
            <a:r>
              <a:rPr sz="1350">
                <a:solidFill>
                  <a:srgbClr val="02275A"/>
                </a:solidFill>
                <a:latin typeface="Arial"/>
              </a:rPr>
              <a:t> to your Section Leader before they escalate.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Who Can Lead the Line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one rule: master your own part first.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Open to freshmen</a:t>
            </a:r>
            <a:r>
              <a:rPr sz="1350">
                <a:solidFill>
                  <a:srgbClr val="02275A"/>
                </a:solidFill>
                <a:latin typeface="Arial"/>
              </a:rPr>
              <a:t>—the grade requirement is waived for a freshman's first semester, so the earliest leaders can start early.</a:t>
            </a:r>
          </a:p>
          <a:p>
            <a:pPr>
              <a:lnSpc>
                <a:spcPct val="125000"/>
              </a:lnSpc>
              <a:spcAft>
                <a:spcPts val="700"/>
              </a:spcAft>
            </a:pPr>
            <a:r>
              <a:rPr sz="1350" b="0" i="0">
                <a:solidFill>
                  <a:srgbClr val="02275A"/>
                </a:solidFill>
                <a:latin typeface="Arial"/>
              </a:rPr>
              <a:t>◆  </a:t>
            </a:r>
            <a:r>
              <a:rPr b="1" sz="1350">
                <a:solidFill>
                  <a:srgbClr val="0B1A31"/>
                </a:solidFill>
                <a:latin typeface="Arial"/>
              </a:rPr>
              <a:t>Total mastery of your assigned part</a:t>
            </a:r>
            <a:r>
              <a:rPr sz="1350">
                <a:solidFill>
                  <a:srgbClr val="02275A"/>
                </a:solidFill>
                <a:latin typeface="Arial"/>
              </a:rPr>
              <a:t>—you cannot lead a line you have not mastered.</a:t>
            </a:r>
          </a:p>
          <a:p>
            <a:pPr>
              <a:lnSpc>
                <a:spcPct val="125000"/>
              </a:lnSpc>
              <a:spcAft>
                <a:spcPts val="700"/>
              </a:spcAft>
            </a:pPr>
            <a:r>
              <a:rPr sz="1350" b="0" i="0">
                <a:solidFill>
                  <a:srgbClr val="02275A"/>
                </a:solidFill>
                <a:latin typeface="Arial"/>
              </a:rPr>
              <a:t>◆  </a:t>
            </a:r>
            <a:r>
              <a:rPr b="1" sz="1350">
                <a:solidFill>
                  <a:srgbClr val="0B1A31"/>
                </a:solidFill>
                <a:latin typeface="Arial"/>
              </a:rPr>
              <a:t>organization</a:t>
            </a:r>
            <a:r>
              <a:rPr sz="1350">
                <a:solidFill>
                  <a:srgbClr val="02275A"/>
                </a:solidFill>
                <a:latin typeface="Arial"/>
              </a:rPr>
              <a:t>ization and steady progress toward your degree.</a:t>
            </a:r>
          </a:p>
          <a:p>
            <a:pPr>
              <a:lnSpc>
                <a:spcPct val="125000"/>
              </a:lnSpc>
              <a:spcAft>
                <a:spcPts val="700"/>
              </a:spcAft>
            </a:pPr>
            <a:r>
              <a:rPr sz="1350" b="0" i="0">
                <a:solidFill>
                  <a:srgbClr val="02275A"/>
                </a:solidFill>
                <a:latin typeface="Arial"/>
              </a:rPr>
              <a:t>◆  </a:t>
            </a:r>
            <a:r>
              <a:rPr b="1" sz="1350">
                <a:solidFill>
                  <a:srgbClr val="0B1A31"/>
                </a:solidFill>
                <a:latin typeface="Arial"/>
              </a:rPr>
              <a:t>desire to grow</a:t>
            </a:r>
            <a:r>
              <a:rPr sz="1350">
                <a:solidFill>
                  <a:srgbClr val="02275A"/>
                </a:solidFill>
                <a:latin typeface="Arial"/>
              </a:rPr>
              <a:t>to grow into more.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Reference: HUMF Student Leadership Positions (2026).</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Your Path Forward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Everything you do now is training for what comes next.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Section Leader</a:t>
            </a:r>
            <a:r>
              <a:rPr sz="1350">
                <a:solidFill>
                  <a:srgbClr val="02275A"/>
                </a:solidFill>
                <a:latin typeface="Arial"/>
              </a:rPr>
              <a:t>e, and the Section Leader role is the next rung.</a:t>
            </a:r>
          </a:p>
          <a:p>
            <a:pPr>
              <a:lnSpc>
                <a:spcPct val="125000"/>
              </a:lnSpc>
              <a:spcAft>
                <a:spcPts val="700"/>
              </a:spcAft>
            </a:pPr>
            <a:r>
              <a:rPr sz="1350" b="0" i="0">
                <a:solidFill>
                  <a:srgbClr val="02275A"/>
                </a:solidFill>
                <a:latin typeface="Arial"/>
              </a:rPr>
              <a:t>◆  </a:t>
            </a:r>
            <a:r>
              <a:rPr b="1" sz="1350">
                <a:solidFill>
                  <a:srgbClr val="0B1A31"/>
                </a:solidFill>
                <a:latin typeface="Arial"/>
              </a:rPr>
              <a:t>rep</a:t>
            </a:r>
            <a:r>
              <a:rPr sz="1350">
                <a:solidFill>
                  <a:srgbClr val="02275A"/>
                </a:solidFill>
                <a:latin typeface="Arial"/>
              </a:rPr>
              <a:t>ry correction you give, every freshman you mentor, and every folder you account for is a rep—building the leader you are becoming.</a:t>
            </a:r>
          </a:p>
          <a:p>
            <a:pPr>
              <a:lnSpc>
                <a:spcPct val="125000"/>
              </a:lnSpc>
              <a:spcAft>
                <a:spcPts val="700"/>
              </a:spcAft>
            </a:pPr>
            <a:r>
              <a:rPr sz="1350" b="0" i="0">
                <a:solidFill>
                  <a:srgbClr val="02275A"/>
                </a:solidFill>
                <a:latin typeface="Arial"/>
              </a:rPr>
              <a:t>◆  The basics you drill today are the foundation you will lead from tomorrow.</a:t>
            </a:r>
          </a:p>
          <a:p>
            <a:pPr>
              <a:lnSpc>
                <a:spcPct val="125000"/>
              </a:lnSpc>
              <a:spcAft>
                <a:spcPts val="700"/>
              </a:spcAft>
            </a:pPr>
            <a:r>
              <a:rPr sz="1350" b="0" i="0">
                <a:solidFill>
                  <a:srgbClr val="02275A"/>
                </a:solidFill>
                <a:latin typeface="Arial"/>
              </a:rPr>
              <a:t>◆  </a:t>
            </a:r>
            <a:r>
              <a:rPr b="1" sz="1350">
                <a:solidFill>
                  <a:srgbClr val="0B1A31"/>
                </a:solidFill>
                <a:latin typeface="Arial"/>
              </a:rPr>
              <a:t>The pipeline runs through you.</a:t>
            </a:r>
            <a:r>
              <a:rPr sz="1350">
                <a:solidFill>
                  <a:srgbClr val="02275A"/>
                </a:solidFill>
                <a:latin typeface="Arial"/>
              </a:rPr>
              <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Master the Basics.
Earn the Line.</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are the first rung and the training ground—the place where the band's next leaders are grown, one rep at a time. Carry the basics so your Section Leader can lead, master your line, and mentor the one coming up behind you. Do that, and the next rung is yours. The pipeline runs through you.</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Your deepest fear is not that you are weak, but that you are powerful. A great leader steps into that power—and gives everyone on the line permission to do the same.</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Coach Carter — “Our Deepest Fear”</a:t>
            </a:r>
          </a:p>
          <a:p>
            <a:pPr algn="ctr">
              <a:spcAft>
                <a:spcPts val="500"/>
              </a:spcAft>
            </a:pPr>
            <a:r>
              <a:rPr sz="1700" b="1" i="0">
                <a:solidFill>
                  <a:srgbClr val="004AAD"/>
                </a:solidFill>
                <a:latin typeface="Georgia"/>
              </a:rPr>
              <a:t>youtu.be/2_fDhqRk_Ro</a:t>
            </a:r>
          </a:p>
          <a:p>
            <a:pPr algn="ctr">
              <a:spcAft>
                <a:spcPts val="0"/>
              </a:spcAft>
            </a:pPr>
            <a:r>
              <a:rPr sz="950" b="1" i="0" spc="120">
                <a:solidFill>
                  <a:srgbClr val="B76E79"/>
                </a:solidFill>
                <a:latin typeface="Arial"/>
              </a:rPr>
              <a:t>WATCH · 2:29</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No one is handed a section and told good luck. Leaders are built, not born—and every Drum Major, every Captain, every Section Leader started on a single line, learning the basics. The Line Leader is where leadership begins. This session is framed for the Winds, but the structure and the standard apply to every section in the band.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LEADERS ARE BUILT, NOT BORN.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Leadership Ladder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Before we zoom in, see the whole chain of command—the same in every section.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Director of University Bands</a:t>
            </a:r>
            <a:r>
              <a:rPr sz="1350">
                <a:solidFill>
                  <a:srgbClr val="02275A"/>
                </a:solidFill>
                <a:latin typeface="Arial"/>
              </a:rPr>
              <a:t>ands sets the vision and the standard.</a:t>
            </a:r>
          </a:p>
          <a:p>
            <a:pPr>
              <a:lnSpc>
                <a:spcPct val="125000"/>
              </a:lnSpc>
              <a:spcAft>
                <a:spcPts val="700"/>
              </a:spcAft>
            </a:pPr>
            <a:r>
              <a:rPr sz="1350" b="0" i="0">
                <a:solidFill>
                  <a:srgbClr val="02275A"/>
                </a:solidFill>
                <a:latin typeface="Arial"/>
              </a:rPr>
              <a:t>◆  </a:t>
            </a:r>
            <a:r>
              <a:rPr b="1" sz="1350">
                <a:solidFill>
                  <a:srgbClr val="0B1A31"/>
                </a:solidFill>
                <a:latin typeface="Arial"/>
              </a:rPr>
              <a:t>Drum Majors</a:t>
            </a:r>
            <a:r>
              <a:rPr sz="1350">
                <a:solidFill>
                  <a:srgbClr val="02275A"/>
                </a:solidFill>
                <a:latin typeface="Arial"/>
              </a:rPr>
              <a:t>jors command the field; the Student Director / Graduate Assistant supports the staff.</a:t>
            </a:r>
          </a:p>
          <a:p>
            <a:pPr>
              <a:lnSpc>
                <a:spcPct val="125000"/>
              </a:lnSpc>
              <a:spcAft>
                <a:spcPts val="700"/>
              </a:spcAft>
            </a:pPr>
            <a:r>
              <a:rPr sz="1350" b="0" i="0">
                <a:solidFill>
                  <a:srgbClr val="02275A"/>
                </a:solidFill>
                <a:latin typeface="Arial"/>
              </a:rPr>
              <a:t>◆  </a:t>
            </a:r>
            <a:r>
              <a:rPr b="1" sz="1350">
                <a:solidFill>
                  <a:srgbClr val="0B1A31"/>
                </a:solidFill>
                <a:latin typeface="Arial"/>
              </a:rPr>
              <a:t>Hornline Captains</a:t>
            </a:r>
            <a:r>
              <a:rPr sz="1350">
                <a:solidFill>
                  <a:srgbClr val="02275A"/>
                </a:solidFill>
                <a:latin typeface="Arial"/>
              </a:rPr>
              <a:t>ains keep an entire division—Woodwind, High Brass, and Low Brass—sounding and marching as one.</a:t>
            </a:r>
          </a:p>
          <a:p>
            <a:pPr>
              <a:lnSpc>
                <a:spcPct val="125000"/>
              </a:lnSpc>
              <a:spcAft>
                <a:spcPts val="700"/>
              </a:spcAft>
            </a:pPr>
            <a:r>
              <a:rPr sz="1350" b="0" i="0">
                <a:solidFill>
                  <a:srgbClr val="02275A"/>
                </a:solidFill>
                <a:latin typeface="Arial"/>
              </a:rPr>
              <a:t>◆  </a:t>
            </a:r>
            <a:r>
              <a:rPr b="1" sz="1350">
                <a:solidFill>
                  <a:srgbClr val="0B1A31"/>
                </a:solidFill>
                <a:latin typeface="Arial"/>
              </a:rPr>
              <a:t>Section Leaders</a:t>
            </a:r>
            <a:r>
              <a:rPr sz="1350">
                <a:solidFill>
                  <a:srgbClr val="02275A"/>
                </a:solidFill>
                <a:latin typeface="Arial"/>
              </a:rPr>
              <a:t>ders run each instrument section—and the Line Leaders guard a single line beneath them.</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Every tier exists to serve the one below it. We are in the Winds today, but Percussion, Auxiliary, and every section run the same ladder.</a:t>
            </a:r>
          </a:p>
        </p:txBody>
      </p:sp>
      <p:sp>
        <p:nvSpPr>
          <p:cNvPr id="12" name="TextBox 11"/>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Reference: HUMF Student Leadership Positions (2026).</a:t>
            </a:r>
          </a:p>
        </p:txBody>
      </p:sp>
      <p:sp>
        <p:nvSpPr>
          <p:cNvPr id="13" name="TextBox 12"/>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4" name="TextBox 13"/>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Where the Line Leader Fits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first rung—and the doorway to everything above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entry tier</a:t>
            </a:r>
            <a:r>
              <a:rPr sz="1350">
                <a:solidFill>
                  <a:srgbClr val="02275A"/>
                </a:solidFill>
                <a:latin typeface="Arial"/>
              </a:rPr>
              <a:t>e entry tier of student leadership, reporting directly to your Section Leader.</a:t>
            </a:r>
          </a:p>
          <a:p>
            <a:pPr>
              <a:lnSpc>
                <a:spcPct val="125000"/>
              </a:lnSpc>
              <a:spcAft>
                <a:spcPts val="700"/>
              </a:spcAft>
            </a:pPr>
            <a:r>
              <a:rPr sz="1350" b="0" i="0">
                <a:solidFill>
                  <a:srgbClr val="02275A"/>
                </a:solidFill>
                <a:latin typeface="Arial"/>
              </a:rPr>
              <a:t>◆  </a:t>
            </a:r>
            <a:r>
              <a:rPr b="1" sz="1350">
                <a:solidFill>
                  <a:srgbClr val="0B1A31"/>
                </a:solidFill>
                <a:latin typeface="Arial"/>
              </a:rPr>
              <a:t>pipeline to Section Leader</a:t>
            </a:r>
            <a:r>
              <a:rPr sz="1350">
                <a:solidFill>
                  <a:srgbClr val="02275A"/>
                </a:solidFill>
                <a:latin typeface="Arial"/>
              </a:rPr>
              <a:t>ction Leader—this is where the next one is grown.</a:t>
            </a:r>
          </a:p>
          <a:p>
            <a:pPr>
              <a:lnSpc>
                <a:spcPct val="125000"/>
              </a:lnSpc>
              <a:spcAft>
                <a:spcPts val="700"/>
              </a:spcAft>
            </a:pPr>
            <a:r>
              <a:rPr sz="1350" b="0" i="0">
                <a:solidFill>
                  <a:srgbClr val="02275A"/>
                </a:solidFill>
                <a:latin typeface="Arial"/>
              </a:rPr>
              <a:t>◆  </a:t>
            </a:r>
            <a:r>
              <a:rPr b="1" sz="1350">
                <a:solidFill>
                  <a:srgbClr val="0B1A31"/>
                </a:solidFill>
                <a:latin typeface="Arial"/>
              </a:rPr>
              <a:t>open to freshmen</a:t>
            </a:r>
            <a:r>
              <a:rPr sz="1350">
                <a:solidFill>
                  <a:srgbClr val="02275A"/>
                </a:solidFill>
                <a:latin typeface="Arial"/>
              </a:rPr>
              <a:t>freshmen: the earliest place to start leading, with the grade requirement waived for a freshman's first semester.</a:t>
            </a:r>
          </a:p>
          <a:p>
            <a:pPr>
              <a:lnSpc>
                <a:spcPct val="125000"/>
              </a:lnSpc>
              <a:spcAft>
                <a:spcPts val="700"/>
              </a:spcAft>
            </a:pPr>
            <a:r>
              <a:rPr sz="1350" b="0" i="0">
                <a:solidFill>
                  <a:srgbClr val="02275A"/>
                </a:solidFill>
                <a:latin typeface="Arial"/>
              </a:rPr>
              <a:t>◆  </a:t>
            </a:r>
            <a:r>
              <a:rPr b="1" sz="1350">
                <a:solidFill>
                  <a:srgbClr val="0B1A31"/>
                </a:solidFill>
                <a:latin typeface="Arial"/>
              </a:rPr>
              <a:t>training ground</a:t>
            </a:r>
            <a:r>
              <a:rPr sz="1350">
                <a:solidFill>
                  <a:srgbClr val="02275A"/>
                </a:solidFill>
                <a:latin typeface="Arial"/>
              </a:rPr>
              <a:t>u are the training ground for the future of the band.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a Line Leader Is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eyes and ears of a single line.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subsection</a:t>
            </a:r>
            <a:r>
              <a:rPr sz="1350">
                <a:solidFill>
                  <a:srgbClr val="02275A"/>
                </a:solidFill>
                <a:latin typeface="Arial"/>
              </a:rPr>
              <a:t> subsection—2nd Trumpets, 3rd Clarinets, a single part within the larger section.</a:t>
            </a:r>
          </a:p>
          <a:p>
            <a:pPr>
              <a:lnSpc>
                <a:spcPct val="125000"/>
              </a:lnSpc>
              <a:spcAft>
                <a:spcPts val="700"/>
              </a:spcAft>
            </a:pPr>
            <a:r>
              <a:rPr sz="1350" b="0" i="0">
                <a:solidFill>
                  <a:srgbClr val="02275A"/>
                </a:solidFill>
                <a:latin typeface="Arial"/>
              </a:rPr>
              <a:t>◆  </a:t>
            </a:r>
            <a:r>
              <a:rPr b="1" sz="1350">
                <a:solidFill>
                  <a:srgbClr val="0B1A31"/>
                </a:solidFill>
                <a:latin typeface="Arial"/>
              </a:rPr>
              <a:t>granular, desk-level quality control</a:t>
            </a:r>
            <a:r>
              <a:rPr sz="1350">
                <a:solidFill>
                  <a:srgbClr val="02275A"/>
                </a:solidFill>
                <a:latin typeface="Arial"/>
              </a:rPr>
              <a:t> quality control a Section Leader managing dozens of players cannot reach.</a:t>
            </a:r>
          </a:p>
          <a:p>
            <a:pPr>
              <a:lnSpc>
                <a:spcPct val="125000"/>
              </a:lnSpc>
              <a:spcAft>
                <a:spcPts val="700"/>
              </a:spcAft>
            </a:pPr>
            <a:r>
              <a:rPr sz="1350" b="0" i="0">
                <a:solidFill>
                  <a:srgbClr val="02275A"/>
                </a:solidFill>
                <a:latin typeface="Arial"/>
              </a:rPr>
              <a:t>◆  </a:t>
            </a:r>
            <a:r>
              <a:rPr b="1" sz="1350">
                <a:solidFill>
                  <a:srgbClr val="0B1A31"/>
                </a:solidFill>
                <a:latin typeface="Arial"/>
              </a:rPr>
              <a:t>leader-in-training</a:t>
            </a:r>
            <a:r>
              <a:rPr sz="1350">
                <a:solidFill>
                  <a:srgbClr val="02275A"/>
                </a:solidFill>
                <a:latin typeface="Arial"/>
              </a:rPr>
              <a:t>n-training: mastering the craft while learning to lead a few before you lead many.</a:t>
            </a:r>
          </a:p>
          <a:p>
            <a:pPr>
              <a:lnSpc>
                <a:spcPct val="125000"/>
              </a:lnSpc>
              <a:spcAft>
                <a:spcPts val="700"/>
              </a:spcAft>
            </a:pPr>
            <a:r>
              <a:rPr sz="1350" b="0" i="0">
                <a:solidFill>
                  <a:srgbClr val="02275A"/>
                </a:solidFill>
                <a:latin typeface="Arial"/>
              </a:rPr>
              <a:t>◆  Small scope. Real responsibility.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Two Ways to Lead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Transactional leadership manages the task. Transformational leadership grows the person. The Line Leader is where you start learning the difference.</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Burns, Leadership (1978); Bass, Leadership and Performance Beyond Expectations (1985); Bass and Riggio, Transformational Leadership (2006).</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We Do Not Throw You to the Wolves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Great leaders are grown in stages—never dropped into the deep end.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progressive stages of responsibility</a:t>
            </a:r>
            <a:r>
              <a:rPr sz="1350">
                <a:solidFill>
                  <a:srgbClr val="02275A"/>
                </a:solidFill>
                <a:latin typeface="Arial"/>
              </a:rPr>
              <a:t>preparation and you set them up to fail. The research on leadership development is clear: leaders grow through progressive stages of responsibility, not sink-or-swim.</a:t>
            </a:r>
          </a:p>
          <a:p>
            <a:pPr>
              <a:lnSpc>
                <a:spcPct val="125000"/>
              </a:lnSpc>
              <a:spcAft>
                <a:spcPts val="700"/>
              </a:spcAft>
            </a:pPr>
            <a:r>
              <a:rPr sz="1350" b="0" i="0">
                <a:solidFill>
                  <a:srgbClr val="02275A"/>
                </a:solidFill>
                <a:latin typeface="Arial"/>
              </a:rPr>
              <a:t>◆  </a:t>
            </a:r>
            <a:r>
              <a:rPr b="1" sz="1350">
                <a:solidFill>
                  <a:srgbClr val="0B1A31"/>
                </a:solidFill>
                <a:latin typeface="Arial"/>
              </a:rPr>
              <a:t>Leadership Pipeline</a:t>
            </a:r>
            <a:r>
              <a:rPr sz="1350">
                <a:solidFill>
                  <a:srgbClr val="02275A"/>
                </a:solidFill>
                <a:latin typeface="Arial"/>
              </a:rPr>
              <a:t>line model frames leadership as a series of passages—each one preparing you for the next. The Line Leader is your first passage.</a:t>
            </a:r>
          </a:p>
          <a:p>
            <a:pPr>
              <a:lnSpc>
                <a:spcPct val="125000"/>
              </a:lnSpc>
              <a:spcAft>
                <a:spcPts val="700"/>
              </a:spcAft>
            </a:pPr>
            <a:r>
              <a:rPr sz="1350" b="0" i="0">
                <a:solidFill>
                  <a:srgbClr val="02275A"/>
                </a:solidFill>
                <a:latin typeface="Arial"/>
              </a:rPr>
              <a:t>◆  </a:t>
            </a:r>
            <a:r>
              <a:rPr b="1" sz="1350">
                <a:solidFill>
                  <a:srgbClr val="0B1A31"/>
                </a:solidFill>
                <a:latin typeface="Arial"/>
              </a:rPr>
              <a:t>Situational leadership</a:t>
            </a:r>
            <a:r>
              <a:rPr sz="1350">
                <a:solidFill>
                  <a:srgbClr val="02275A"/>
                </a:solidFill>
                <a:latin typeface="Arial"/>
              </a:rPr>
              <a:t> and scaffolding teach the same lesson: match the challenge to the person's readiness, then raise it as they grow.</a:t>
            </a:r>
          </a:p>
          <a:p>
            <a:pPr>
              <a:lnSpc>
                <a:spcPct val="125000"/>
              </a:lnSpc>
              <a:spcAft>
                <a:spcPts val="700"/>
              </a:spcAft>
            </a:pPr>
            <a:r>
              <a:rPr sz="1350" b="0" i="0">
                <a:solidFill>
                  <a:srgbClr val="02275A"/>
                </a:solidFill>
                <a:latin typeface="Arial"/>
              </a:rPr>
              <a:t>◆  </a:t>
            </a:r>
            <a:r>
              <a:rPr b="1" sz="1350">
                <a:solidFill>
                  <a:srgbClr val="0B1A31"/>
                </a:solidFill>
                <a:latin typeface="Arial"/>
              </a:rPr>
              <a:t>confidence and competence</a:t>
            </a:r>
            <a:r>
              <a:rPr sz="1350">
                <a:solidFill>
                  <a:srgbClr val="02275A"/>
                </a:solidFill>
                <a:latin typeface="Arial"/>
              </a:rPr>
              <a:t>ds the confidence and competence to lead more tomorrow.</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Charan, Drotter, and Noel, The Leadership Pipeline (2001); Hersey and Blanchard, situational leadership (1969); Vygotsky, scaffolding and the zone of proximal development (1978); Bandura, self-efficacy (1977).</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THE LINE LEADER</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How We Grow Leaders Here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deliberate ladder from follower to leader—the Force's Scaffolding Model.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Deconstruct</a:t>
            </a:r>
            <a:r>
              <a:rPr sz="1350">
                <a:solidFill>
                  <a:srgbClr val="02275A"/>
                </a:solidFill>
                <a:latin typeface="Arial"/>
              </a:rPr>
              <a:t>—master the fundamentals of your own part first.</a:t>
            </a:r>
          </a:p>
          <a:p>
            <a:pPr>
              <a:lnSpc>
                <a:spcPct val="125000"/>
              </a:lnSpc>
              <a:spcAft>
                <a:spcPts val="700"/>
              </a:spcAft>
            </a:pPr>
            <a:r>
              <a:rPr sz="1350" b="0" i="0">
                <a:solidFill>
                  <a:srgbClr val="02275A"/>
                </a:solidFill>
                <a:latin typeface="Arial"/>
              </a:rPr>
              <a:t>◆  </a:t>
            </a:r>
            <a:r>
              <a:rPr b="1" sz="1350">
                <a:solidFill>
                  <a:srgbClr val="0B1A31"/>
                </a:solidFill>
                <a:latin typeface="Arial"/>
              </a:rPr>
              <a:t>Supported Integration</a:t>
            </a:r>
            <a:r>
              <a:rPr sz="1350">
                <a:solidFill>
                  <a:srgbClr val="02275A"/>
                </a:solidFill>
                <a:latin typeface="Arial"/>
              </a:rPr>
              <a:t>—lead small, with your Section Leader close by.</a:t>
            </a:r>
          </a:p>
          <a:p>
            <a:pPr>
              <a:lnSpc>
                <a:spcPct val="125000"/>
              </a:lnSpc>
              <a:spcAft>
                <a:spcPts val="700"/>
              </a:spcAft>
            </a:pPr>
            <a:r>
              <a:rPr sz="1350" b="0" i="0">
                <a:solidFill>
                  <a:srgbClr val="02275A"/>
                </a:solidFill>
                <a:latin typeface="Arial"/>
              </a:rPr>
              <a:t>◆  </a:t>
            </a:r>
            <a:r>
              <a:rPr b="1" sz="1350">
                <a:solidFill>
                  <a:srgbClr val="0B1A31"/>
                </a:solidFill>
                <a:latin typeface="Arial"/>
              </a:rPr>
              <a:t>Differentiated Repetition</a:t>
            </a:r>
            <a:r>
              <a:rPr sz="1350">
                <a:solidFill>
                  <a:srgbClr val="02275A"/>
                </a:solidFill>
                <a:latin typeface="Arial"/>
              </a:rPr>
              <a:t>—take on more as you prove ready.</a:t>
            </a:r>
          </a:p>
          <a:p>
            <a:pPr>
              <a:lnSpc>
                <a:spcPct val="125000"/>
              </a:lnSpc>
              <a:spcAft>
                <a:spcPts val="700"/>
              </a:spcAft>
            </a:pPr>
            <a:r>
              <a:rPr sz="1350" b="0" i="0">
                <a:solidFill>
                  <a:srgbClr val="02275A"/>
                </a:solidFill>
                <a:latin typeface="Arial"/>
              </a:rPr>
              <a:t>◆  </a:t>
            </a:r>
            <a:r>
              <a:rPr b="1" sz="1350">
                <a:solidFill>
                  <a:srgbClr val="0B1A31"/>
                </a:solidFill>
                <a:latin typeface="Arial"/>
              </a:rPr>
              <a:t>Peer-Led Instruction</a:t>
            </a:r>
            <a:r>
              <a:rPr sz="1350">
                <a:solidFill>
                  <a:srgbClr val="02275A"/>
                </a:solidFill>
                <a:latin typeface="Arial"/>
              </a:rPr>
              <a:t>—teach your line and correct its errors yourself.</a:t>
            </a:r>
          </a:p>
          <a:p>
            <a:pPr>
              <a:lnSpc>
                <a:spcPct val="125000"/>
              </a:lnSpc>
              <a:spcAft>
                <a:spcPts val="700"/>
              </a:spcAft>
            </a:pPr>
            <a:r>
              <a:rPr sz="1350" b="0" i="0">
                <a:solidFill>
                  <a:srgbClr val="02275A"/>
                </a:solidFill>
                <a:latin typeface="Arial"/>
              </a:rPr>
              <a:t>◆  </a:t>
            </a:r>
            <a:r>
              <a:rPr b="1" sz="1350">
                <a:solidFill>
                  <a:srgbClr val="0B1A31"/>
                </a:solidFill>
                <a:latin typeface="Arial"/>
              </a:rPr>
              <a:t>Release and Accountability</a:t>
            </a:r>
            <a:r>
              <a:rPr sz="1350">
                <a:solidFill>
                  <a:srgbClr val="02275A"/>
                </a:solidFill>
                <a:latin typeface="Arial"/>
              </a:rPr>
              <a:t>—own your line, and you are ready for the next rung.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HUMF Scaffolding Instruction Model (Staff Handbook, 2025); Jones, doctoral dissertation, North Carolina A&amp;T State University (2014).</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