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Why Hazing Happens</a:t>
            </a:r>
          </a:p>
          <a:p/>
          <a:p>
            <a:r>
              <a:t>THE MOST IMPORTANT SESSION OF THE WEEKEND. Your tone here sets whether they take it seriously or wait it out.</a:t>
            </a:r>
          </a:p>
          <a:p/>
          <a:p>
            <a:r>
              <a:t>OPEN PLAINLY: "We're not going to lecture you about rules for an hour. We're going to explain why this happens — because you can't stop something you don't understand."</a:t>
            </a:r>
          </a:p>
          <a:p/>
          <a:p>
            <a:r>
              <a:t>NOTE: this is built on your dissertation and Beyond the Bruises. Say that.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THE BONDING MYTH</a:t>
            </a:r>
          </a:p>
          <a:p/>
          <a:p>
            <a:r>
              <a:t>Head-on: "'It brings us closer.' The evidence says the opposite."</a:t>
            </a:r>
          </a:p>
          <a:p/>
          <a:p>
            <a:r>
              <a:t>Hazing produces compliance and resentment, not cohesion. Shared hard WORK bonds people. Shared humiliation does not.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THE POWER OF THE GROUP</a:t>
            </a:r>
          </a:p>
          <a:p/>
          <a:p>
            <a:r>
              <a:t>Why smart, kind people go along.</a:t>
            </a:r>
          </a:p>
          <a:p/>
          <a:p>
            <a:r>
              <a:t>Conformity, obedience to authority, and the fear of being the one who breaks ranks.</a:t>
            </a:r>
          </a:p>
          <a:p/>
          <a:p>
            <a:r>
              <a:t>"Nobody in that room individually wanted it. Collectively they allowed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WHEN NO ONE STEPS IN</a:t>
            </a:r>
          </a:p>
          <a:p/>
          <a:p>
            <a:r>
              <a:t>The bystander effect. "The more people watching, the less likely any one of them acts. Everyone assumes somebody else will."</a:t>
            </a:r>
          </a:p>
          <a:p/>
          <a:p>
            <a:r>
              <a:t>THE ANTIDOTE: "Diffusion of responsibility dies the moment one person is specifically responsible. Tonight, that's each of you."</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LOSING YOURSELF IN THE CROWD</a:t>
            </a:r>
          </a:p>
          <a:p/>
          <a:p>
            <a:r>
              <a:t>Deindividuation — anonymity in a group lowers personal accountability.</a:t>
            </a:r>
          </a:p>
          <a:p/>
          <a:p>
            <a:r>
              <a:t>"Groups do things no single member would ever do alone."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THE CYCLE THAT FEEDS ITSELF</a:t>
            </a:r>
          </a:p>
          <a:p/>
          <a:p>
            <a:r>
              <a:t>Put the pieces together: need to belong, suffering, justification, silence, repetition.</a:t>
            </a:r>
          </a:p>
          <a:p/>
          <a:p>
            <a:r>
              <a:t>"It's a machine. It runs on its own once it starts — which is exactly why it has to be stopped before it starts."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15 — A HARD LESSON: ROBERT CHAMPION</a:t>
            </a:r>
          </a:p>
          <a:p/>
          <a:p>
            <a:r>
              <a:t>STOP. Change your tone completely. This slide has his photograph on it.</a:t>
            </a:r>
          </a:p>
          <a:p/>
          <a:p>
            <a:r>
              <a:t>Tell it accurately and without sensationalism: a drum major, beaten to death on a band bus in 2011. Criminal convictions. A program shut down.</a:t>
            </a:r>
          </a:p>
          <a:p/>
          <a:p>
            <a:r>
              <a:t>SAY IT CLEARLY: "That was a marching band like ours. It was a leadership failure — not a freak accident."</a:t>
            </a:r>
          </a:p>
          <a:p/>
          <a:p>
            <a:r>
              <a:t>Do not rush. Let the room sit with it. Silence is appropriate here.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16 — THE REAL COST</a:t>
            </a:r>
          </a:p>
          <a:p/>
          <a:p>
            <a:r>
              <a:t>"Hazing is not a prank that went too far. It is a crime with a body count."</a:t>
            </a:r>
          </a:p>
          <a:p/>
          <a:p>
            <a:r>
              <a:t>Deaths, felony charges, expulsions, lawsuits, programs shut down.</a:t>
            </a:r>
          </a:p>
          <a:p/>
          <a:p>
            <a:r>
              <a:t>MAKE IT PERSONAL AND LEGAL: they are adults and will be charged as adults. So will bystanders.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17 — THE ANTIDOTE IS PROVEN</a:t>
            </a:r>
          </a:p>
          <a:p/>
          <a:p>
            <a:r>
              <a:t>Turn the corner from fear to hope — this is the point of the whole session.</a:t>
            </a:r>
          </a:p>
          <a:p/>
          <a:p>
            <a:r>
              <a:t>"This isn't theory. It was studied in a band like ours, and it worked."</a:t>
            </a:r>
          </a:p>
          <a:p/>
          <a:p>
            <a:r>
              <a:t>Servant-leadership as a documented approach to preventing hazing — your own research.</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18 — THE "IS THIS HAZING?" TEST</a:t>
            </a:r>
          </a:p>
          <a:p/>
          <a:p>
            <a:r>
              <a:t>The practical tool. Walk the four questions.</a:t>
            </a:r>
          </a:p>
          <a:p/>
          <a:p>
            <a:r>
              <a:t>TELL THEM TO SCREENSHOT IT: "When you're unsure at eleven at night in a dorm hallway, run the activity through these four."</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19 — THE NON-NEGOTIABLES</a:t>
            </a:r>
          </a:p>
          <a:p/>
          <a:p>
            <a:r>
              <a:t>Slow and flat. No discussion on this slide.</a:t>
            </a:r>
          </a:p>
          <a:p/>
          <a:p>
            <a:r>
              <a:t>"Most of this seminar helps you think. These four don't require thought. They're bright lines."</a:t>
            </a:r>
          </a:p>
          <a:p/>
          <a:p>
            <a:r>
              <a:t>Read each one and pause after it.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School Daze, "One Reason Why Not" (2:19)</a:t>
            </a:r>
          </a:p>
          <a:p/>
          <a:p>
            <a:r>
              <a:t>SET UP: "Spike Lee, looking at the pledge process at a Black college. As you watch, ask yourself two things: why do people endure it, and who had the power to stop it?"</a:t>
            </a:r>
          </a:p>
          <a:p/>
          <a:p>
            <a:r>
              <a:t>Play it.</a:t>
            </a:r>
          </a:p>
          <a:p/>
          <a:p>
            <a:r>
              <a:t>AFTER: hold the two questions. Take answers on the second one especially — "who had the power?" That's them.</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20 — BUILD BELONGING THE RIGHT WAY</a:t>
            </a:r>
          </a:p>
          <a:p/>
          <a:p>
            <a:r>
              <a:t>Give them the alternative — you can't just take something away.</a:t>
            </a:r>
          </a:p>
          <a:p/>
          <a:p>
            <a:r>
              <a:t>Every rite of passage we keep has to pass four tests.</a:t>
            </a:r>
          </a:p>
          <a:p/>
          <a:p>
            <a:r>
              <a:t>"Real belonging never requires cruelty. That's the whole promise of The Marching Force."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21 — RECOGNIZE. REFUSE. REPORT.</a:t>
            </a:r>
          </a:p>
          <a:p/>
          <a:p>
            <a:r>
              <a:t>The action slide.</a:t>
            </a:r>
          </a:p>
          <a:p/>
          <a:p>
            <a:r>
              <a:t>"When the machine starts up, one leader can stop it. That leader is you."</a:t>
            </a:r>
          </a:p>
          <a:p/>
          <a:p>
            <a:r>
              <a:t>BE SPECIFIC ABOUT REPORTING: who to tell, how fast. Say your own name and how to reach you.</a:t>
            </a:r>
          </a:p>
          <a:p/>
          <a:p>
            <a:r>
              <a:t>"Silence is complicity. There is no neutral."</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22 — OUR COVENANT (statement slide)</a:t>
            </a:r>
          </a:p>
          <a:p/>
          <a:p>
            <a:r>
              <a:t>Read it as an oath, not information.</a:t>
            </a:r>
          </a:p>
          <a:p/>
          <a:p>
            <a:r>
              <a:t>Takeaway: "Not on my watch."</a:t>
            </a:r>
          </a:p>
          <a:p/>
          <a:p>
            <a:r>
              <a:t>Consider having the room say it together. It's the one moment in the weekend where that's warranted.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23 — CLOSE: Break the Cycle. Guard the Family.</a:t>
            </a:r>
          </a:p>
          <a:p/>
          <a:p>
            <a:r>
              <a:t>Deliver standing.</a:t>
            </a:r>
          </a:p>
          <a:p/>
          <a:p>
            <a:r>
              <a:t>End on the sign-off — and then be available. Some members will want to talk to you privately after this session. Build in the time and do not leave immediately.</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Takeaway: "Understand it to end it."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HAZING IS A CULTURE PROBLEM</a:t>
            </a:r>
          </a:p>
          <a:p/>
          <a:p>
            <a:r>
              <a:t>"And a culture problem is, at its root, a leadership problem."</a:t>
            </a:r>
          </a:p>
          <a:p/>
          <a:p>
            <a:r>
              <a:t>THE KEY MOVE: "Rules alone have never stopped hazing. Every program that lost a student had a policy against it."</a:t>
            </a:r>
          </a:p>
          <a:p/>
          <a:p>
            <a:r>
              <a:t>"Culture is set by the people members actually watch and follow — their peer leaders. That's you. What you permit, you promote."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WHAT HAZING ACTUALLY IS</a:t>
            </a:r>
          </a:p>
          <a:p/>
          <a:p>
            <a:r>
              <a:t>Strip the euphemisms out loud: tradition, initiation, paying dues.</a:t>
            </a:r>
          </a:p>
          <a:p/>
          <a:p>
            <a:r>
              <a:t>Give the working definition and make sure they hear that CONSENT DOESN'T MATTER — willingness doesn't make it not hazing.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THE HIDDEN SCALE</a:t>
            </a:r>
          </a:p>
          <a:p/>
          <a:p>
            <a:r>
              <a:t>The numbers. Let them be uncomfortable.</a:t>
            </a:r>
          </a:p>
          <a:p/>
          <a:p>
            <a:r>
              <a:t>THE POINT: most students who are hazed don't label it hazing, and almost none report it. "That's why it stays invisible."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IT STARTS WITH A REAL NEED</a:t>
            </a:r>
          </a:p>
          <a:p/>
          <a:p>
            <a:r>
              <a:t>The pivot that makes this session work. "To understand hazing, start with something GOOD — the human need to belong."</a:t>
            </a:r>
          </a:p>
          <a:p/>
          <a:p>
            <a:r>
              <a:t>"Nobody joins a band wanting to be humiliated. They join wanting to be part of something."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BELONGING, TURNED CRUEL</a:t>
            </a:r>
          </a:p>
          <a:p/>
          <a:p>
            <a:r>
              <a:t>How the good need gets weaponized into a rite of suffering.</a:t>
            </a:r>
          </a:p>
          <a:p/>
          <a:p>
            <a:r>
              <a:t>The promise is real — the method is the corruption.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"I SUFFERED, SO YOU WILL"</a:t>
            </a:r>
          </a:p>
          <a:p/>
          <a:p>
            <a:r>
              <a:t>The engine. Effort justification and cognitive dissonance in plain words:</a:t>
            </a:r>
          </a:p>
          <a:p/>
          <a:p>
            <a:r>
              <a:t>"If I went through something painful to get here, my mind has to decide it was worth it. So I defend it. And then I do it to the next person to prove it meant something."</a:t>
            </a:r>
          </a:p>
          <a:p/>
          <a:p>
            <a:r>
              <a:t>THE LINE: "That's not tradition. That's a mind protecting itself from admitting it was hurt for nothing."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Why Hazing
Happens</a:t>
            </a:r>
          </a:p>
          <a:p>
            <a:pPr>
              <a:spcAft>
                <a:spcPts val="0"/>
              </a:spcAft>
            </a:pPr>
            <a:r>
              <a:rPr sz="1700" b="0" i="1">
                <a:solidFill>
                  <a:srgbClr val="C9DAF0"/>
                </a:solidFill>
                <a:latin typeface="Arial"/>
              </a:rPr>
              <a:t>"Understand It. Recognize It. End It."</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Bonding Myth</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“It brings us closer together.” The evidence says the opposite.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builds unity</a:t>
            </a:r>
            <a:r>
              <a:rPr sz="1350">
                <a:solidFill>
                  <a:srgbClr val="02275A"/>
                </a:solidFill>
                <a:latin typeface="Arial"/>
              </a:rPr>
              <a:t>ne excuse for hazing is that it builds unity. It is the myth that keeps good people participating.</a:t>
            </a:r>
          </a:p>
          <a:p>
            <a:pPr>
              <a:lnSpc>
                <a:spcPct val="125000"/>
              </a:lnSpc>
              <a:spcAft>
                <a:spcPts val="700"/>
              </a:spcAft>
            </a:pPr>
            <a:r>
              <a:rPr sz="1350" b="0" i="0">
                <a:solidFill>
                  <a:srgbClr val="02275A"/>
                </a:solidFill>
                <a:latin typeface="Arial"/>
              </a:rPr>
              <a:t>◆  </a:t>
            </a:r>
            <a:r>
              <a:rPr b="1" sz="1350">
                <a:solidFill>
                  <a:srgbClr val="0B1A31"/>
                </a:solidFill>
                <a:latin typeface="Arial"/>
              </a:rPr>
              <a:t>not</a:t>
            </a:r>
            <a:r>
              <a:rPr sz="1350">
                <a:solidFill>
                  <a:srgbClr val="02275A"/>
                </a:solidFill>
                <a:latin typeface="Arial"/>
              </a:rPr>
              <a:t>n researchers actually measured it, hazing did not produce real cohesion. Groups bonded by shared positive experiences were closer than groups bonded by shared abuse.</a:t>
            </a:r>
          </a:p>
          <a:p>
            <a:pPr>
              <a:lnSpc>
                <a:spcPct val="125000"/>
              </a:lnSpc>
              <a:spcAft>
                <a:spcPts val="700"/>
              </a:spcAft>
            </a:pPr>
            <a:r>
              <a:rPr sz="1350" b="0" i="0">
                <a:solidFill>
                  <a:srgbClr val="02275A"/>
                </a:solidFill>
                <a:latin typeface="Arial"/>
              </a:rPr>
              <a:t>◆  </a:t>
            </a:r>
            <a:r>
              <a:rPr b="1" sz="1350">
                <a:solidFill>
                  <a:srgbClr val="0B1A31"/>
                </a:solidFill>
                <a:latin typeface="Arial"/>
              </a:rPr>
              <a:t>compliance and silence</a:t>
            </a:r>
            <a:r>
              <a:rPr sz="1350">
                <a:solidFill>
                  <a:srgbClr val="02275A"/>
                </a:solidFill>
                <a:latin typeface="Arial"/>
              </a:rPr>
              <a:t>compliance and silence—people who are quiet out of fear, not loyal out of love. It also breeds resentment that surfaces for years.</a:t>
            </a:r>
          </a:p>
          <a:p>
            <a:pPr>
              <a:lnSpc>
                <a:spcPct val="125000"/>
              </a:lnSpc>
              <a:spcAft>
                <a:spcPts val="700"/>
              </a:spcAft>
            </a:pPr>
            <a:r>
              <a:rPr sz="1350" b="0" i="0">
                <a:solidFill>
                  <a:srgbClr val="02275A"/>
                </a:solidFill>
                <a:latin typeface="Arial"/>
              </a:rPr>
              <a:t>◆  If the “bonding” only works through fear and humiliation, it is not bonding. It is control wearing a team jersey.</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Keating et al., Group Dynamics (2005); Van Raalte et al., "The Relationship Between Hazing and Team Cohesion," Journal of Sport Behavior (2007); Lodewijkx and Syroit, "Severity of Initiation Revisited," Journal of Social Behavior and Personality (1997).</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Power of the Group</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Why smart, kind people go along with things they know are wrong.</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deny what is right in front of their eyes</a:t>
            </a:r>
            <a:r>
              <a:rPr sz="1350">
                <a:solidFill>
                  <a:srgbClr val="02275A"/>
                </a:solidFill>
                <a:latin typeface="Arial"/>
              </a:rPr>
              <a:t> what is right in front of their eyes to agree with a group—even on something as obvious as the length of a line.</a:t>
            </a:r>
          </a:p>
          <a:p>
            <a:pPr>
              <a:lnSpc>
                <a:spcPct val="125000"/>
              </a:lnSpc>
              <a:spcAft>
                <a:spcPts val="700"/>
              </a:spcAft>
            </a:pPr>
            <a:r>
              <a:rPr sz="1350" b="0" i="0">
                <a:solidFill>
                  <a:srgbClr val="02275A"/>
                </a:solidFill>
                <a:latin typeface="Arial"/>
              </a:rPr>
              <a:t>◆  We are wired to read the room and follow it. When “everybody's doing it,” the brain treats the behavior as normal, even when it is clearly harmful.</a:t>
            </a:r>
          </a:p>
          <a:p>
            <a:pPr>
              <a:lnSpc>
                <a:spcPct val="125000"/>
              </a:lnSpc>
              <a:spcAft>
                <a:spcPts val="700"/>
              </a:spcAft>
            </a:pPr>
            <a:r>
              <a:rPr sz="1350" b="0" i="0">
                <a:solidFill>
                  <a:srgbClr val="02275A"/>
                </a:solidFill>
                <a:latin typeface="Arial"/>
              </a:rPr>
              <a:t>◆  </a:t>
            </a:r>
            <a:r>
              <a:rPr b="1" sz="1350">
                <a:solidFill>
                  <a:srgbClr val="0B1A31"/>
                </a:solidFill>
                <a:latin typeface="Arial"/>
              </a:rPr>
              <a:t>peer leader influence is the most powerful driver of behavior there is</a:t>
            </a:r>
            <a:r>
              <a:rPr sz="1350">
                <a:solidFill>
                  <a:srgbClr val="02275A"/>
                </a:solidFill>
                <a:latin typeface="Arial"/>
              </a:rPr>
              <a:t> peer leader influence is the most powerful driver of behavior there is. The line follows its leaders.</a:t>
            </a:r>
          </a:p>
          <a:p>
            <a:pPr>
              <a:lnSpc>
                <a:spcPct val="125000"/>
              </a:lnSpc>
              <a:spcAft>
                <a:spcPts val="700"/>
              </a:spcAft>
            </a:pPr>
            <a:r>
              <a:rPr sz="1350" b="0" i="0">
                <a:solidFill>
                  <a:srgbClr val="02275A"/>
                </a:solidFill>
                <a:latin typeface="Arial"/>
              </a:rPr>
              <a:t>◆  </a:t>
            </a:r>
            <a:r>
              <a:rPr b="1" sz="1350">
                <a:solidFill>
                  <a:srgbClr val="0B1A31"/>
                </a:solidFill>
                <a:latin typeface="Arial"/>
              </a:rPr>
              <a:t>one voice</a:t>
            </a:r>
            <a:r>
              <a:rPr sz="1350">
                <a:solidFill>
                  <a:srgbClr val="02275A"/>
                </a:solidFill>
                <a:latin typeface="Arial"/>
              </a:rPr>
              <a:t>he whole opportunity. Be the one voice that makes it safe for everyone else to say what they already know.</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Asch, "Opinions and Social Pressure," Scientific American (1955); Jones, dissertation, North Carolina A&amp;T State University (2014).</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When No One Steps In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bystander effect—the reason a whole room can watch and do nothing.</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more people</a:t>
            </a:r>
            <a:r>
              <a:rPr sz="1350">
                <a:solidFill>
                  <a:srgbClr val="02275A"/>
                </a:solidFill>
                <a:latin typeface="Arial"/>
              </a:rPr>
              <a:t>Latané found that the more people who witness something wrong, the less likely any one of them is to act. Everyone assumes someone else will.</a:t>
            </a:r>
          </a:p>
          <a:p>
            <a:pPr>
              <a:lnSpc>
                <a:spcPct val="125000"/>
              </a:lnSpc>
              <a:spcAft>
                <a:spcPts val="700"/>
              </a:spcAft>
            </a:pPr>
            <a:r>
              <a:rPr sz="1350" b="0" i="0">
                <a:solidFill>
                  <a:srgbClr val="02275A"/>
                </a:solidFill>
                <a:latin typeface="Arial"/>
              </a:rPr>
              <a:t>◆  Responsibility gets divided until it disappears. “It wasn't my place,” “I figured a leader would handle it,” “I didn't want to make it weird.”</a:t>
            </a:r>
          </a:p>
          <a:p>
            <a:pPr>
              <a:lnSpc>
                <a:spcPct val="125000"/>
              </a:lnSpc>
              <a:spcAft>
                <a:spcPts val="700"/>
              </a:spcAft>
            </a:pPr>
            <a:r>
              <a:rPr sz="1350" b="0" i="0">
                <a:solidFill>
                  <a:srgbClr val="02275A"/>
                </a:solidFill>
                <a:latin typeface="Arial"/>
              </a:rPr>
              <a:t>◆  Hazing thrives in exactly that gap—a crowd of decent people, each waiting for another to be the first to say enough.</a:t>
            </a:r>
          </a:p>
          <a:p>
            <a:pPr>
              <a:lnSpc>
                <a:spcPct val="125000"/>
              </a:lnSpc>
              <a:spcAft>
                <a:spcPts val="700"/>
              </a:spcAft>
            </a:pPr>
            <a:r>
              <a:rPr sz="1350" b="0" i="0">
                <a:solidFill>
                  <a:srgbClr val="02275A"/>
                </a:solidFill>
                <a:latin typeface="Arial"/>
              </a:rPr>
              <a:t>◆  </a:t>
            </a:r>
            <a:r>
              <a:rPr b="1" sz="1350">
                <a:solidFill>
                  <a:srgbClr val="0B1A31"/>
                </a:solidFill>
                <a:latin typeface="Arial"/>
              </a:rPr>
              <a:t>if you see it, it is your place. You are the one.</a:t>
            </a:r>
            <a:r>
              <a:rPr sz="1350">
                <a:solidFill>
                  <a:srgbClr val="02275A"/>
                </a:solidFill>
                <a:latin typeface="Arial"/>
              </a:rPr>
              <a:t>ee it, it is your place. You are the one.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Darley and Latané, "Bystander Intervention in Emergencies," Journal of Personality and Social Psychology (1968); Latané and Darley, The Unresponsive Bystander (1970).</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Losing Yourself in the Crowd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How groups do things no single member ever would alone.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Deindividuation:</a:t>
            </a:r>
            <a:r>
              <a:rPr sz="1350">
                <a:solidFill>
                  <a:srgbClr val="02275A"/>
                </a:solidFill>
                <a:latin typeface="Arial"/>
              </a:rPr>
              <a:t> inside a group, people feel anonymous and stop feeling personally responsible. “It was the line, not me.” The crowd becomes a place to hide.</a:t>
            </a:r>
          </a:p>
          <a:p>
            <a:pPr>
              <a:lnSpc>
                <a:spcPct val="125000"/>
              </a:lnSpc>
              <a:spcAft>
                <a:spcPts val="700"/>
              </a:spcAft>
            </a:pPr>
            <a:r>
              <a:rPr sz="1350" b="0" i="0">
                <a:solidFill>
                  <a:srgbClr val="02275A"/>
                </a:solidFill>
                <a:latin typeface="Arial"/>
              </a:rPr>
              <a:t>◆  </a:t>
            </a:r>
            <a:r>
              <a:rPr b="1" sz="1350">
                <a:solidFill>
                  <a:srgbClr val="0B1A31"/>
                </a:solidFill>
                <a:latin typeface="Arial"/>
              </a:rPr>
              <a:t>Groupthink:</a:t>
            </a:r>
            <a:r>
              <a:rPr sz="1350">
                <a:solidFill>
                  <a:srgbClr val="02275A"/>
                </a:solidFill>
                <a:latin typeface="Arial"/>
              </a:rPr>
              <a:t> a tight group that prizes agreement will silence its own doubts, ignore consequences, and convince itself that obvious wrongs are fine.</a:t>
            </a:r>
          </a:p>
          <a:p>
            <a:pPr>
              <a:lnSpc>
                <a:spcPct val="125000"/>
              </a:lnSpc>
              <a:spcAft>
                <a:spcPts val="700"/>
              </a:spcAft>
            </a:pPr>
            <a:r>
              <a:rPr sz="1350" b="0" i="0">
                <a:solidFill>
                  <a:srgbClr val="02275A"/>
                </a:solidFill>
                <a:latin typeface="Arial"/>
              </a:rPr>
              <a:t>◆  Give ordinary people a role, a uniform, and power over others with no accountability, and cruelty can drift in quietly—the warning the Stanford Prison study dramatized.</a:t>
            </a:r>
          </a:p>
          <a:p>
            <a:pPr>
              <a:lnSpc>
                <a:spcPct val="125000"/>
              </a:lnSpc>
              <a:spcAft>
                <a:spcPts val="700"/>
              </a:spcAft>
            </a:pPr>
            <a:r>
              <a:rPr sz="1350" b="0" i="0">
                <a:solidFill>
                  <a:srgbClr val="02275A"/>
                </a:solidFill>
                <a:latin typeface="Arial"/>
              </a:rPr>
              <a:t>◆  </a:t>
            </a:r>
            <a:r>
              <a:rPr b="1" sz="1350">
                <a:solidFill>
                  <a:srgbClr val="0B1A31"/>
                </a:solidFill>
                <a:latin typeface="Arial"/>
              </a:rPr>
              <a:t>counter-programming</a:t>
            </a:r>
            <a:r>
              <a:rPr sz="1350">
                <a:solidFill>
                  <a:srgbClr val="02275A"/>
                </a:solidFill>
                <a:latin typeface="Arial"/>
              </a:rPr>
              <a:t>is deliberate counter-programming: open dialogue and psychological safety, so doubt has somewhere to go besides silence.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Festinger, Pepitone, and Newcomb, "Some Consequences of De-Individuation," Journal of Abnormal and Social Psychology (1952); Janis, Victims of Groupthink (1972); Jones (2014).</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Cycle That Feeds Itself</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Put the pieces together and you see a machine—one that runs on its own.</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needs to belong</a:t>
            </a:r>
            <a:r>
              <a:rPr sz="1350">
                <a:solidFill>
                  <a:srgbClr val="02275A"/>
                </a:solidFill>
                <a:latin typeface="Arial"/>
              </a:rPr>
              <a:t>eds to belong. The group demands suffering as the price. The member endures, and the mind decides it must have been worth it.</a:t>
            </a:r>
          </a:p>
          <a:p>
            <a:pPr>
              <a:lnSpc>
                <a:spcPct val="125000"/>
              </a:lnSpc>
              <a:spcAft>
                <a:spcPts val="700"/>
              </a:spcAft>
            </a:pPr>
            <a:r>
              <a:rPr sz="1350" b="0" i="0">
                <a:solidFill>
                  <a:srgbClr val="02275A"/>
                </a:solidFill>
                <a:latin typeface="Arial"/>
              </a:rPr>
              <a:t>◆  A year later, that same member enforces the ritual—to protect the meaning of their own pain, and because the crowd expects it.</a:t>
            </a:r>
          </a:p>
          <a:p>
            <a:pPr>
              <a:lnSpc>
                <a:spcPct val="125000"/>
              </a:lnSpc>
              <a:spcAft>
                <a:spcPts val="700"/>
              </a:spcAft>
            </a:pPr>
            <a:r>
              <a:rPr sz="1350" b="0" i="0">
                <a:solidFill>
                  <a:srgbClr val="02275A"/>
                </a:solidFill>
                <a:latin typeface="Arial"/>
              </a:rPr>
              <a:t>◆  Each cycle, the tradition feels more sacred and the silence grows deeper. No villain is required. The machine runs on ordinary needs and ordinary fear.</a:t>
            </a:r>
          </a:p>
          <a:p>
            <a:pPr>
              <a:lnSpc>
                <a:spcPct val="125000"/>
              </a:lnSpc>
              <a:spcAft>
                <a:spcPts val="700"/>
              </a:spcAft>
            </a:pPr>
            <a:r>
              <a:rPr sz="1350" b="0" i="0">
                <a:solidFill>
                  <a:srgbClr val="02275A"/>
                </a:solidFill>
                <a:latin typeface="Arial"/>
              </a:rPr>
              <a:t>◆  </a:t>
            </a:r>
            <a:r>
              <a:rPr b="1" sz="1350">
                <a:solidFill>
                  <a:srgbClr val="0B1A31"/>
                </a:solidFill>
                <a:latin typeface="Arial"/>
              </a:rPr>
              <a:t>broken on purpose</a:t>
            </a:r>
            <a:r>
              <a:rPr sz="1350">
                <a:solidFill>
                  <a:srgbClr val="02275A"/>
                </a:solidFill>
                <a:latin typeface="Arial"/>
              </a:rPr>
              <a:t> broken on purpose. It will not stop on its own—and one leader, in one moment, is usually where it breaks.</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Nuwer, Hazing: Destroying Young Lives (2018); Cimino, "The Evolution of Hazing," Journal of Cognition and Culture (2011).</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 Hard Lesson: Robert Champion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Not a distant story. It happened to a marching band like ours—and it was a leadership failure.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Robert Champion, a 26-year-old drum major</a:t>
            </a:r>
            <a:r>
              <a:rPr sz="1350">
                <a:solidFill>
                  <a:srgbClr val="02275A"/>
                </a:solidFill>
                <a:latin typeface="Arial"/>
              </a:rPr>
              <a:t>26-year-old drum major in Florida A&amp;M University's famed Marching 100, died after a hazing ritual aboard a band bus following a game in Orlando.</a:t>
            </a:r>
          </a:p>
          <a:p>
            <a:pPr>
              <a:lnSpc>
                <a:spcPct val="125000"/>
              </a:lnSpc>
              <a:spcAft>
                <a:spcPts val="700"/>
              </a:spcAft>
            </a:pPr>
            <a:r>
              <a:rPr sz="1350" b="0" i="0">
                <a:solidFill>
                  <a:srgbClr val="02275A"/>
                </a:solidFill>
                <a:latin typeface="Arial"/>
              </a:rPr>
              <a:t>◆  </a:t>
            </a:r>
            <a:r>
              <a:rPr b="1" sz="1350">
                <a:solidFill>
                  <a:srgbClr val="0B1A31"/>
                </a:solidFill>
                <a:latin typeface="Arial"/>
              </a:rPr>
              <a:t>homicide</a:t>
            </a:r>
            <a:r>
              <a:rPr sz="1350">
                <a:solidFill>
                  <a:srgbClr val="02275A"/>
                </a:solidFill>
                <a:latin typeface="Arial"/>
              </a:rPr>
              <a:t>cal examiner ruled it a homicide—he died of internal bleeding from blunt-force trauma. By every account, Champion had opposed hazing.</a:t>
            </a:r>
          </a:p>
          <a:p>
            <a:pPr>
              <a:lnSpc>
                <a:spcPct val="125000"/>
              </a:lnSpc>
              <a:spcAft>
                <a:spcPts val="700"/>
              </a:spcAft>
            </a:pPr>
            <a:r>
              <a:rPr sz="1350" b="0" i="0">
                <a:solidFill>
                  <a:srgbClr val="02275A"/>
                </a:solidFill>
                <a:latin typeface="Arial"/>
              </a:rPr>
              <a:t>◆  </a:t>
            </a:r>
            <a:r>
              <a:rPr b="1" sz="1350">
                <a:solidFill>
                  <a:srgbClr val="0B1A31"/>
                </a:solidFill>
                <a:latin typeface="Arial"/>
              </a:rPr>
              <a:t>failure of culture and leadership</a:t>
            </a:r>
            <a:r>
              <a:rPr sz="1350">
                <a:solidFill>
                  <a:srgbClr val="02275A"/>
                </a:solidFill>
                <a:latin typeface="Arial"/>
              </a:rPr>
              <a:t>ged, the celebrated band was suspended, and its director departed—studied afterward as a failure of culture and leadership, not merely a conduct violation.</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Orange County (FL) Medical Examiner ruling (2011); State of Florida v. band members, Ninth Judicial Circuit (2012–2015); Nuwer, Hazing: Destroying Young Lives (2018).</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Real Cost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Hazing is not a prank that went too far. It is a crime with a body count.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Human:</a:t>
            </a:r>
            <a:r>
              <a:rPr sz="1350">
                <a:solidFill>
                  <a:srgbClr val="02275A"/>
                </a:solidFill>
                <a:latin typeface="Arial"/>
              </a:rPr>
              <a:t> death, lasting injury, trauma, and students who quit the thing they loved. There has been at least one reported hazing death nearly every year for decades.</a:t>
            </a:r>
          </a:p>
          <a:p>
            <a:pPr>
              <a:lnSpc>
                <a:spcPct val="125000"/>
              </a:lnSpc>
              <a:spcAft>
                <a:spcPts val="700"/>
              </a:spcAft>
            </a:pPr>
            <a:r>
              <a:rPr sz="1350" b="0" i="0">
                <a:solidFill>
                  <a:srgbClr val="02275A"/>
                </a:solidFill>
                <a:latin typeface="Arial"/>
              </a:rPr>
              <a:t>◆  </a:t>
            </a:r>
            <a:r>
              <a:rPr b="1" sz="1350">
                <a:solidFill>
                  <a:srgbClr val="0B1A31"/>
                </a:solidFill>
                <a:latin typeface="Arial"/>
              </a:rPr>
              <a:t>Legal:</a:t>
            </a:r>
            <a:r>
              <a:rPr sz="1350">
                <a:solidFill>
                  <a:srgbClr val="02275A"/>
                </a:solidFill>
                <a:latin typeface="Arial"/>
              </a:rPr>
              <a:t> hazing is a crime. In Virginia it is prosecutable under Code § 18.2-56, and consent is not a defense. Nearly every state now has an anti-hazing law.</a:t>
            </a:r>
          </a:p>
          <a:p>
            <a:pPr>
              <a:lnSpc>
                <a:spcPct val="125000"/>
              </a:lnSpc>
              <a:spcAft>
                <a:spcPts val="700"/>
              </a:spcAft>
            </a:pPr>
            <a:r>
              <a:rPr sz="1350" b="0" i="0">
                <a:solidFill>
                  <a:srgbClr val="02275A"/>
                </a:solidFill>
                <a:latin typeface="Arial"/>
              </a:rPr>
              <a:t>◆  </a:t>
            </a:r>
            <a:r>
              <a:rPr b="1" sz="1350">
                <a:solidFill>
                  <a:srgbClr val="0B1A31"/>
                </a:solidFill>
                <a:latin typeface="Arial"/>
              </a:rPr>
              <a:t>Federal:</a:t>
            </a:r>
            <a:r>
              <a:rPr sz="1350">
                <a:solidFill>
                  <a:srgbClr val="02275A"/>
                </a:solidFill>
                <a:latin typeface="Arial"/>
              </a:rPr>
              <a:t> the Stop Campus Hazing Act now requires colleges to publicly report hazing incidents. There is nowhere left for it to hide.</a:t>
            </a:r>
          </a:p>
          <a:p>
            <a:pPr>
              <a:lnSpc>
                <a:spcPct val="125000"/>
              </a:lnSpc>
              <a:spcAft>
                <a:spcPts val="700"/>
              </a:spcAft>
            </a:pPr>
            <a:r>
              <a:rPr sz="1350" b="0" i="0">
                <a:solidFill>
                  <a:srgbClr val="02275A"/>
                </a:solidFill>
                <a:latin typeface="Arial"/>
              </a:rPr>
              <a:t>◆  </a:t>
            </a:r>
            <a:r>
              <a:rPr b="1" sz="1350">
                <a:solidFill>
                  <a:srgbClr val="0B1A31"/>
                </a:solidFill>
                <a:latin typeface="Arial"/>
              </a:rPr>
              <a:t>Institutional:</a:t>
            </a:r>
            <a:r>
              <a:rPr sz="1350">
                <a:solidFill>
                  <a:srgbClr val="02275A"/>
                </a:solidFill>
                <a:latin typeface="Arial"/>
              </a:rPr>
              <a:t> a single incident can suspend a program, end careers, trigger lawsuits, and stain a legacy built over decades. One night can undo a hundred years.</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Virginia Code § 18.2-56; Stop Campus Hazing Act, Public Law 118-173 (2024); Nuwer hazing death record, StopHazing.org.</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Antidote Is Proven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This is not a theory. It was studied in a band like ours—and it worked.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servant-leadership</a:t>
            </a:r>
            <a:r>
              <a:rPr sz="1350">
                <a:solidFill>
                  <a:srgbClr val="02275A"/>
                </a:solidFill>
                <a:latin typeface="Arial"/>
              </a:rPr>
              <a:t>tation examined how servant-leadership was built into an HBCU marching band (the Blue and Gold Marching Machine at North Carolina A&amp;T). The result: hazing declined while excellence deepened.</a:t>
            </a:r>
          </a:p>
          <a:p>
            <a:pPr>
              <a:lnSpc>
                <a:spcPct val="125000"/>
              </a:lnSpc>
              <a:spcAft>
                <a:spcPts val="700"/>
              </a:spcAft>
            </a:pPr>
            <a:r>
              <a:rPr sz="1350" b="0" i="0">
                <a:solidFill>
                  <a:srgbClr val="02275A"/>
                </a:solidFill>
                <a:latin typeface="Arial"/>
              </a:rPr>
              <a:t>◆  </a:t>
            </a:r>
            <a:r>
              <a:rPr b="1" sz="1350">
                <a:solidFill>
                  <a:srgbClr val="0B1A31"/>
                </a:solidFill>
                <a:latin typeface="Arial"/>
              </a:rPr>
              <a:t>rigorous, respectful rites of passage</a:t>
            </a:r>
            <a:r>
              <a:rPr sz="1350">
                <a:solidFill>
                  <a:srgbClr val="02275A"/>
                </a:solidFill>
                <a:latin typeface="Arial"/>
              </a:rPr>
              <a:t>respectful rites of passage—hard because excellence is hard, never because harm was intended.</a:t>
            </a:r>
          </a:p>
          <a:p>
            <a:pPr>
              <a:lnSpc>
                <a:spcPct val="125000"/>
              </a:lnSpc>
              <a:spcAft>
                <a:spcPts val="700"/>
              </a:spcAft>
            </a:pPr>
            <a:r>
              <a:rPr sz="1350" b="0" i="0">
                <a:solidFill>
                  <a:srgbClr val="02275A"/>
                </a:solidFill>
                <a:latin typeface="Arial"/>
              </a:rPr>
              <a:t>◆  </a:t>
            </a:r>
            <a:r>
              <a:rPr b="1" sz="1350">
                <a:solidFill>
                  <a:srgbClr val="0B1A31"/>
                </a:solidFill>
                <a:latin typeface="Arial"/>
              </a:rPr>
              <a:t>peer leader influence, trained ethically</a:t>
            </a:r>
            <a:r>
              <a:rPr sz="1350">
                <a:solidFill>
                  <a:srgbClr val="02275A"/>
                </a:solidFill>
                <a:latin typeface="Arial"/>
              </a:rPr>
              <a:t>nfluence, trained ethically—the “linking pin” leaders who bridge the staff and the members and set the culture day to day.</a:t>
            </a:r>
          </a:p>
          <a:p>
            <a:pPr>
              <a:lnSpc>
                <a:spcPct val="125000"/>
              </a:lnSpc>
              <a:spcAft>
                <a:spcPts val="700"/>
              </a:spcAft>
            </a:pPr>
            <a:r>
              <a:rPr sz="1350" b="0" i="0">
                <a:solidFill>
                  <a:srgbClr val="02275A"/>
                </a:solidFill>
                <a:latin typeface="Arial"/>
              </a:rPr>
              <a:t>◆  </a:t>
            </a:r>
            <a:r>
              <a:rPr b="1" sz="1350">
                <a:solidFill>
                  <a:srgbClr val="0B1A31"/>
                </a:solidFill>
                <a:latin typeface="Arial"/>
              </a:rPr>
              <a:t>serve the growth and safety</a:t>
            </a:r>
            <a:r>
              <a:rPr sz="1350">
                <a:solidFill>
                  <a:srgbClr val="02275A"/>
                </a:solidFill>
                <a:latin typeface="Arial"/>
              </a:rPr>
              <a:t>ocumented opposite of hazing: authority that exists to serve the growth and safety of members, never to control or initiate them.</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Jones, doctoral dissertation, North Carolina A&amp;T State University (2014); Greenleaf, The Servant as Leader (1970); see the Servant-Leadership seminar.</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“Is This Hazing?” Test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When you are unsure, run the activity through four questions.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in front of a parent, a university administrator, or on public video</a:t>
            </a:r>
            <a:r>
              <a:rPr sz="1350">
                <a:solidFill>
                  <a:srgbClr val="02275A"/>
                </a:solidFill>
                <a:latin typeface="Arial"/>
              </a:rPr>
              <a:t>dministrator, or on public video?</a:t>
            </a:r>
          </a:p>
          <a:p>
            <a:pPr>
              <a:lnSpc>
                <a:spcPct val="125000"/>
              </a:lnSpc>
              <a:spcAft>
                <a:spcPts val="700"/>
              </a:spcAft>
            </a:pPr>
            <a:r>
              <a:rPr sz="1350" b="0" i="0">
                <a:solidFill>
                  <a:srgbClr val="02275A"/>
                </a:solidFill>
                <a:latin typeface="Arial"/>
              </a:rPr>
              <a:t>◆  </a:t>
            </a:r>
            <a:r>
              <a:rPr b="1" sz="1350">
                <a:solidFill>
                  <a:srgbClr val="0B1A31"/>
                </a:solidFill>
                <a:latin typeface="Arial"/>
              </a:rPr>
              <a:t>veterans have not done</a:t>
            </a:r>
            <a:r>
              <a:rPr sz="1350">
                <a:solidFill>
                  <a:srgbClr val="02275A"/>
                </a:solidFill>
                <a:latin typeface="Arial"/>
              </a:rPr>
              <a:t>asked to do something veterans have not done or are unwilling to do?</a:t>
            </a:r>
          </a:p>
          <a:p>
            <a:pPr>
              <a:lnSpc>
                <a:spcPct val="125000"/>
              </a:lnSpc>
              <a:spcAft>
                <a:spcPts val="700"/>
              </a:spcAft>
            </a:pPr>
            <a:r>
              <a:rPr sz="1350" b="0" i="0">
                <a:solidFill>
                  <a:srgbClr val="02275A"/>
                </a:solidFill>
                <a:latin typeface="Arial"/>
              </a:rPr>
              <a:t>◆  </a:t>
            </a:r>
            <a:r>
              <a:rPr b="1" sz="1350">
                <a:solidFill>
                  <a:srgbClr val="0B1A31"/>
                </a:solidFill>
                <a:latin typeface="Arial"/>
              </a:rPr>
              <a:t>defend the merit of this activity in court</a:t>
            </a:r>
            <a:r>
              <a:rPr sz="1350">
                <a:solidFill>
                  <a:srgbClr val="02275A"/>
                </a:solidFill>
                <a:latin typeface="Arial"/>
              </a:rPr>
              <a:t>of this activity in court?</a:t>
            </a:r>
          </a:p>
          <a:p>
            <a:pPr>
              <a:lnSpc>
                <a:spcPct val="125000"/>
              </a:lnSpc>
              <a:spcAft>
                <a:spcPts val="700"/>
              </a:spcAft>
            </a:pPr>
            <a:r>
              <a:rPr sz="1350" b="0" i="0">
                <a:solidFill>
                  <a:srgbClr val="02275A"/>
                </a:solidFill>
                <a:latin typeface="Arial"/>
              </a:rPr>
              <a:t>◆  </a:t>
            </a:r>
            <a:r>
              <a:rPr b="1" sz="1350">
                <a:solidFill>
                  <a:srgbClr val="0B1A31"/>
                </a:solidFill>
                <a:latin typeface="Arial"/>
              </a:rPr>
              <a:t>affirm the dignity, growth, and safety</a:t>
            </a:r>
            <a:r>
              <a:rPr sz="1350">
                <a:solidFill>
                  <a:srgbClr val="02275A"/>
                </a:solidFill>
                <a:latin typeface="Arial"/>
              </a:rPr>
              <a:t> growth, and safety of every participant?</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The decision rule: if any one of these questions produces doubt—do not proceed.</a:t>
            </a:r>
          </a:p>
        </p:txBody>
      </p:sp>
      <p:sp>
        <p:nvSpPr>
          <p:cNvPr id="12" name="TextBox 11"/>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HUMF Anti-Hazing Decision Framework, adapted from Jones (2014).</a:t>
            </a:r>
          </a:p>
        </p:txBody>
      </p:sp>
      <p:sp>
        <p:nvSpPr>
          <p:cNvPr id="13" name="TextBox 12"/>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4" name="TextBox 13"/>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Non-Negotiables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Most of this seminar helps you think. These four do not require thought—they are bright lines.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No physical contact and no excessive physical punishment.</a:t>
            </a:r>
            <a:r>
              <a:rPr sz="1350">
                <a:solidFill>
                  <a:srgbClr val="02275A"/>
                </a:solidFill>
                <a:latin typeface="Arial"/>
              </a:rPr>
              <a:t> No hitting, no paddling, no “smoke sessions.” Conditioning is the staff's job, never a leader's weapon.</a:t>
            </a:r>
          </a:p>
          <a:p>
            <a:pPr>
              <a:lnSpc>
                <a:spcPct val="125000"/>
              </a:lnSpc>
              <a:spcAft>
                <a:spcPts val="700"/>
              </a:spcAft>
            </a:pPr>
            <a:r>
              <a:rPr sz="1350" b="0" i="0">
                <a:solidFill>
                  <a:srgbClr val="02275A"/>
                </a:solidFill>
                <a:latin typeface="Arial"/>
              </a:rPr>
              <a:t>◆  </a:t>
            </a:r>
            <a:r>
              <a:rPr b="1" sz="1350">
                <a:solidFill>
                  <a:srgbClr val="0B1A31"/>
                </a:solidFill>
                <a:latin typeface="Arial"/>
              </a:rPr>
              <a:t>No off-campus activities.</a:t>
            </a:r>
            <a:r>
              <a:rPr sz="1350">
                <a:solidFill>
                  <a:srgbClr val="02275A"/>
                </a:solidFill>
                <a:latin typeface="Arial"/>
              </a:rPr>
              <a:t> Band business happens on campus, in approved spaces. Nothing that matters to the section happens at an apartment or across town.</a:t>
            </a:r>
          </a:p>
          <a:p>
            <a:pPr>
              <a:lnSpc>
                <a:spcPct val="125000"/>
              </a:lnSpc>
              <a:spcAft>
                <a:spcPts val="700"/>
              </a:spcAft>
            </a:pPr>
            <a:r>
              <a:rPr sz="1350" b="0" i="0">
                <a:solidFill>
                  <a:srgbClr val="02275A"/>
                </a:solidFill>
                <a:latin typeface="Arial"/>
              </a:rPr>
              <a:t>◆  </a:t>
            </a:r>
            <a:r>
              <a:rPr b="1" sz="1350">
                <a:solidFill>
                  <a:srgbClr val="0B1A31"/>
                </a:solidFill>
                <a:latin typeface="Arial"/>
              </a:rPr>
              <a:t>No drugs and no alcohol.</a:t>
            </a:r>
            <a:r>
              <a:rPr sz="1350">
                <a:solidFill>
                  <a:srgbClr val="02275A"/>
                </a:solidFill>
                <a:latin typeface="Arial"/>
              </a:rPr>
              <a:t> Not at any band function, not tied to membership, and never as a price of belonging.</a:t>
            </a:r>
          </a:p>
          <a:p>
            <a:pPr>
              <a:lnSpc>
                <a:spcPct val="125000"/>
              </a:lnSpc>
              <a:spcAft>
                <a:spcPts val="700"/>
              </a:spcAft>
            </a:pPr>
            <a:r>
              <a:rPr sz="1350" b="0" i="0">
                <a:solidFill>
                  <a:srgbClr val="02275A"/>
                </a:solidFill>
                <a:latin typeface="Arial"/>
              </a:rPr>
              <a:t>◆  </a:t>
            </a:r>
            <a:r>
              <a:rPr b="1" sz="1350">
                <a:solidFill>
                  <a:srgbClr val="0B1A31"/>
                </a:solidFill>
                <a:latin typeface="Arial"/>
              </a:rPr>
              <a:t>No activities outside approved operational hours.</a:t>
            </a:r>
            <a:r>
              <a:rPr sz="1350">
                <a:solidFill>
                  <a:srgbClr val="02275A"/>
                </a:solidFill>
                <a:latin typeface="Arial"/>
              </a:rPr>
              <a:t> If it is not on the staff-approved schedule, it does not happen. Unsanctioned late-night sectionals are where hazing lives.</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Break one of these and you are risking your place in this band—and possibly a courtroom. There is no version of the story where crossing these lines ends well. Do not test them.</a:t>
            </a:r>
          </a:p>
        </p:txBody>
      </p:sp>
      <p:sp>
        <p:nvSpPr>
          <p:cNvPr id="12" name="TextBox 11"/>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Director's Non-Negotiables, HUMF Revised Anti-Hazing Policy (2026), retained prohibitions.</a:t>
            </a:r>
          </a:p>
        </p:txBody>
      </p:sp>
      <p:sp>
        <p:nvSpPr>
          <p:cNvPr id="13" name="TextBox 12"/>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4" name="TextBox 13"/>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Spike Lee's look at the pledge process at a Black college. As you watch, ask yourself: why do people endure it—and who has the power to stop it?</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School Daze — “One Reason Why Not”</a:t>
            </a:r>
          </a:p>
          <a:p>
            <a:pPr algn="ctr">
              <a:spcAft>
                <a:spcPts val="500"/>
              </a:spcAft>
            </a:pPr>
            <a:r>
              <a:rPr sz="1700" b="1" i="0">
                <a:solidFill>
                  <a:srgbClr val="004AAD"/>
                </a:solidFill>
                <a:latin typeface="Georgia"/>
              </a:rPr>
              <a:t>youtu.be/VKFHCBGxCyU</a:t>
            </a:r>
          </a:p>
          <a:p>
            <a:pPr algn="ctr">
              <a:spcAft>
                <a:spcPts val="0"/>
              </a:spcAft>
            </a:pPr>
            <a:r>
              <a:rPr sz="950" b="1" i="0" spc="120">
                <a:solidFill>
                  <a:srgbClr val="B76E79"/>
                </a:solidFill>
                <a:latin typeface="Arial"/>
              </a:rPr>
              <a:t>WATCH · 2:19</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Build Belonging the Right Way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Every rite of passage we keep must pass four tests.</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Transparent</a:t>
            </a:r>
          </a:p>
          <a:p>
            <a:pPr>
              <a:lnSpc>
                <a:spcPct val="130000"/>
              </a:lnSpc>
              <a:spcAft>
                <a:spcPts val="0"/>
              </a:spcAft>
            </a:pPr>
            <a:r>
              <a:rPr sz="1090" b="0" i="0">
                <a:solidFill>
                  <a:srgbClr val="4C5B72"/>
                </a:solidFill>
                <a:latin typeface="Arial"/>
              </a:rPr>
              <a:t>Every activity is disclosed to participants and staff in advance. Nothing about belonging here happens in the dark.</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HUMF Rites-of-Passage Redesign criteria; Jones (2014).</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Recognize. Refuse. Report.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When the machine starts up, one leader can stop it. That leader is you.</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Recognize</a:t>
            </a:r>
          </a:p>
          <a:p>
            <a:pPr>
              <a:lnSpc>
                <a:spcPct val="130000"/>
              </a:lnSpc>
              <a:spcAft>
                <a:spcPts val="0"/>
              </a:spcAft>
            </a:pPr>
            <a:r>
              <a:rPr sz="1090" b="0" i="0">
                <a:solidFill>
                  <a:srgbClr val="4C5B72"/>
                </a:solidFill>
                <a:latin typeface="Arial"/>
              </a:rPr>
              <a:t>Name it early, before it escalates. You now know the signs and the science. Trust that knowledge the moment something feels off.</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OUR COVENANT</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02</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In The Marching Force, no one earns their place through humiliation, and no one proves their love through pain. We build belonging the honest way—through work, welcome, and service—and we protect every member who walks through our door as if the whole legacy depends on it. Because it does. Not on my watch, not in my section, not in this band.</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NOT ON MY WATCH.</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Break the Cycle.
Guard the Family.</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You understand it now—the need it hijacks, the mind's trap, the power of the crowd, and the cost when no one stops it. That understanding is a responsibility. Build belonging the right way, refuse the counterfeit in every form, and be the one voice that says enough. The cycle breaks where a leader decides it will. Let it break with you.</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No one joins The Marching Force to be broken. They come for the music, the family, and the legacy. Hazing takes that hope and turns it into fear—and it almost never starts with a monster. It starts with ordinary people, a real need to belong, and a room where no one says stop. To end it, you first have to understand exactly how it takes root.</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UNDERSTAND IT TO END IT.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Hazing Is a Culture Problem</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And a culture problem is, at its root, a leadership problem.</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Rules alone have never stopped hazing. Every program that lost a student had a policy against it. Prohibition punishes what already happened—it does not change what people believe.</a:t>
            </a:r>
          </a:p>
          <a:p>
            <a:pPr>
              <a:lnSpc>
                <a:spcPct val="125000"/>
              </a:lnSpc>
              <a:spcAft>
                <a:spcPts val="700"/>
              </a:spcAft>
            </a:pPr>
            <a:r>
              <a:rPr sz="1350" b="0" i="0">
                <a:solidFill>
                  <a:srgbClr val="02275A"/>
                </a:solidFill>
                <a:latin typeface="Arial"/>
              </a:rPr>
              <a:t>◆  </a:t>
            </a:r>
            <a:r>
              <a:rPr b="1" sz="1350">
                <a:solidFill>
                  <a:srgbClr val="0B1A31"/>
                </a:solidFill>
                <a:latin typeface="Arial"/>
              </a:rPr>
              <a:t>hazing is a culture problem, and culture is a leadership problem.</a:t>
            </a:r>
            <a:r>
              <a:rPr sz="1350">
                <a:solidFill>
                  <a:srgbClr val="02275A"/>
                </a:solidFill>
                <a:latin typeface="Arial"/>
              </a:rPr>
              <a:t>oblem, and culture is a leadership problem. Change the culture and you change the behavior at its source.</a:t>
            </a:r>
          </a:p>
          <a:p>
            <a:pPr>
              <a:lnSpc>
                <a:spcPct val="125000"/>
              </a:lnSpc>
              <a:spcAft>
                <a:spcPts val="700"/>
              </a:spcAft>
            </a:pPr>
            <a:r>
              <a:rPr sz="1350" b="0" i="0">
                <a:solidFill>
                  <a:srgbClr val="02275A"/>
                </a:solidFill>
                <a:latin typeface="Arial"/>
              </a:rPr>
              <a:t>◆  </a:t>
            </a:r>
            <a:r>
              <a:rPr b="1" sz="1350">
                <a:solidFill>
                  <a:srgbClr val="0B1A31"/>
                </a:solidFill>
                <a:latin typeface="Arial"/>
              </a:rPr>
              <a:t>peer leaders</a:t>
            </a:r>
            <a:r>
              <a:rPr sz="1350">
                <a:solidFill>
                  <a:srgbClr val="02275A"/>
                </a:solidFill>
                <a:latin typeface="Arial"/>
              </a:rPr>
              <a:t>et by the people members actually watch and follow—their peer leaders. That is you. What you permit, you promote; what you model, you multiply.</a:t>
            </a:r>
          </a:p>
        </p:txBody>
      </p:sp>
      <p:sp>
        <p:nvSpPr>
          <p:cNvPr id="11" name="TextBox 10"/>
          <p:cNvSpPr txBox="1"/>
          <p:nvPr/>
        </p:nvSpPr>
        <p:spPr>
          <a:xfrm>
            <a:off x="713232" y="3456432"/>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“People raised on love will do anything for you, but people raised on survival will do anything to you.” — Najee Rayne, quoted in Jones, Beyond the Bruises (2024)</a:t>
            </a:r>
          </a:p>
        </p:txBody>
      </p:sp>
      <p:sp>
        <p:nvSpPr>
          <p:cNvPr id="12" name="TextBox 11"/>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Jones, doctoral dissertation, North Carolina A&amp;T State University (2014); Jones, Beyond the Bruises (2024), quoting Najee Rayne.</a:t>
            </a:r>
          </a:p>
        </p:txBody>
      </p:sp>
      <p:sp>
        <p:nvSpPr>
          <p:cNvPr id="13" name="TextBox 12"/>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4" name="TextBox 13"/>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Hazing Actually Is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Strip away the euphemisms—“tradition,” “initiation,” “paying dues.”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any activity expected of someone joining or staying in a group that humiliates, degrades, or endangers them</a:t>
            </a:r>
            <a:r>
              <a:rPr sz="1350">
                <a:solidFill>
                  <a:srgbClr val="02275A"/>
                </a:solidFill>
                <a:latin typeface="Arial"/>
              </a:rPr>
              <a:t>ngers them—regardless of their willingness. Virginia law (Code § 18.2-56) makes it a crime, and consent is not a defense.</a:t>
            </a:r>
          </a:p>
          <a:p>
            <a:pPr>
              <a:lnSpc>
                <a:spcPct val="125000"/>
              </a:lnSpc>
              <a:spcAft>
                <a:spcPts val="700"/>
              </a:spcAft>
            </a:pPr>
            <a:r>
              <a:rPr sz="1350" b="0" i="0">
                <a:solidFill>
                  <a:srgbClr val="02275A"/>
                </a:solidFill>
                <a:latin typeface="Arial"/>
              </a:rPr>
              <a:t>◆  </a:t>
            </a:r>
            <a:r>
              <a:rPr b="1" sz="1350">
                <a:solidFill>
                  <a:srgbClr val="0B1A31"/>
                </a:solidFill>
                <a:latin typeface="Arial"/>
              </a:rPr>
              <a:t>rigorous training, high expectations, and demanding standards are not hazing. Humiliation, exploitation, and abuse are never training.</a:t>
            </a:r>
            <a:r>
              <a:rPr sz="1350">
                <a:solidFill>
                  <a:srgbClr val="02275A"/>
                </a:solidFill>
                <a:latin typeface="Arial"/>
              </a:rPr>
              <a:t>tion, and abuse are never training.</a:t>
            </a:r>
          </a:p>
          <a:p>
            <a:pPr>
              <a:lnSpc>
                <a:spcPct val="125000"/>
              </a:lnSpc>
              <a:spcAft>
                <a:spcPts val="700"/>
              </a:spcAft>
            </a:pPr>
            <a:r>
              <a:rPr sz="1350" b="0" i="0">
                <a:solidFill>
                  <a:srgbClr val="02275A"/>
                </a:solidFill>
                <a:latin typeface="Arial"/>
              </a:rPr>
              <a:t>◆  </a:t>
            </a:r>
            <a:r>
              <a:rPr b="1" sz="1350">
                <a:solidFill>
                  <a:srgbClr val="0B1A31"/>
                </a:solidFill>
                <a:latin typeface="Arial"/>
              </a:rPr>
              <a:t>hazing by omission</a:t>
            </a:r>
            <a:r>
              <a:rPr sz="1350">
                <a:solidFill>
                  <a:srgbClr val="02275A"/>
                </a:solidFill>
                <a:latin typeface="Arial"/>
              </a:rPr>
              <a:t>uieter forms—hazing by omission (withholding help or information to control new members) and the normalization of harm (“it's tradition,” “it's what made me”).</a:t>
            </a:r>
          </a:p>
          <a:p>
            <a:pPr>
              <a:lnSpc>
                <a:spcPct val="125000"/>
              </a:lnSpc>
              <a:spcAft>
                <a:spcPts val="700"/>
              </a:spcAft>
            </a:pPr>
            <a:r>
              <a:rPr sz="1350" b="0" i="0">
                <a:solidFill>
                  <a:srgbClr val="02275A"/>
                </a:solidFill>
                <a:latin typeface="Arial"/>
              </a:rPr>
              <a:t>◆  </a:t>
            </a:r>
            <a:r>
              <a:rPr b="1" sz="1350">
                <a:solidFill>
                  <a:srgbClr val="0B1A31"/>
                </a:solidFill>
                <a:latin typeface="Arial"/>
              </a:rPr>
              <a:t>complicity</a:t>
            </a:r>
            <a:r>
              <a:rPr sz="1350">
                <a:solidFill>
                  <a:srgbClr val="02275A"/>
                </a:solidFill>
                <a:latin typeface="Arial"/>
              </a:rPr>
              <a:t>e is not neutral: knowing and failing to report is complicity.</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Virginia Code § 18.2-56; HUMF Revised Anti-Hazing Policy (2026); Jones (2014).</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Hidden Scale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It is far more common—and far more invisible—than people think.</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If almost no one names it and almost no one reports it, then silence—not cruelty—is what keeps hazing alive. Leaders are the ones who can break the silence.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Allan and Madden, Hazing in View: College Students at Risk, National Study of Student Hazing, University of Maine (2008), n = 11,482 students across 53 campuses.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It Starts With a Real Need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To understand hazing, start with something good: the human need to belong.</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fundamental human drive</a:t>
            </a:r>
            <a:r>
              <a:rPr sz="1350">
                <a:solidFill>
                  <a:srgbClr val="02275A"/>
                </a:solidFill>
                <a:latin typeface="Arial"/>
              </a:rPr>
              <a:t>tal human drive—psychologists rank it alongside food and safety. Every new member walks in wanting to be part of something.</a:t>
            </a:r>
          </a:p>
          <a:p>
            <a:pPr>
              <a:lnSpc>
                <a:spcPct val="125000"/>
              </a:lnSpc>
              <a:spcAft>
                <a:spcPts val="700"/>
              </a:spcAft>
            </a:pPr>
            <a:r>
              <a:rPr sz="1350" b="0" i="0">
                <a:solidFill>
                  <a:srgbClr val="02275A"/>
                </a:solidFill>
                <a:latin typeface="Arial"/>
              </a:rPr>
              <a:t>◆  </a:t>
            </a:r>
            <a:r>
              <a:rPr b="1" sz="1350">
                <a:solidFill>
                  <a:srgbClr val="0B1A31"/>
                </a:solidFill>
                <a:latin typeface="Arial"/>
              </a:rPr>
              <a:t>love and belonging</a:t>
            </a:r>
            <a:r>
              <a:rPr sz="1350">
                <a:solidFill>
                  <a:srgbClr val="02275A"/>
                </a:solidFill>
                <a:latin typeface="Arial"/>
              </a:rPr>
              <a:t>ced love and belonging at the center of human motivation: once we are fed and safe, we reach for acceptance and connection.</a:t>
            </a:r>
          </a:p>
          <a:p>
            <a:pPr>
              <a:lnSpc>
                <a:spcPct val="125000"/>
              </a:lnSpc>
              <a:spcAft>
                <a:spcPts val="700"/>
              </a:spcAft>
            </a:pPr>
            <a:r>
              <a:rPr sz="1350" b="0" i="0">
                <a:solidFill>
                  <a:srgbClr val="02275A"/>
                </a:solidFill>
                <a:latin typeface="Arial"/>
              </a:rPr>
              <a:t>◆  </a:t>
            </a:r>
            <a:r>
              <a:rPr b="1" sz="1350">
                <a:solidFill>
                  <a:srgbClr val="0B1A31"/>
                </a:solidFill>
                <a:latin typeface="Arial"/>
              </a:rPr>
              <a:t>hijacks a healthy need</a:t>
            </a:r>
            <a:r>
              <a:rPr sz="1350">
                <a:solidFill>
                  <a:srgbClr val="02275A"/>
                </a:solidFill>
                <a:latin typeface="Arial"/>
              </a:rPr>
              <a:t> problem. It is the fuel. Hazing works precisely because it hijacks a healthy need and charges a cruel price for it.</a:t>
            </a:r>
          </a:p>
          <a:p>
            <a:pPr>
              <a:lnSpc>
                <a:spcPct val="125000"/>
              </a:lnSpc>
              <a:spcAft>
                <a:spcPts val="700"/>
              </a:spcAft>
            </a:pPr>
            <a:r>
              <a:rPr sz="1350" b="0" i="0">
                <a:solidFill>
                  <a:srgbClr val="02275A"/>
                </a:solidFill>
                <a:latin typeface="Arial"/>
              </a:rPr>
              <a:t>◆  Meet the need the right way, and no one ever pays the wrong price for it.</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Baumeister and Leary, "The Need to Belong," Psychological Bulletin (1995); Maslow, "A Theory of Human Motivation," Psychological Review (1943).</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Belonging, Turned Cruel</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How a good need gets weaponized into a rite of suffering.</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sacrifices</a:t>
            </a:r>
            <a:r>
              <a:rPr sz="1350">
                <a:solidFill>
                  <a:srgbClr val="02275A"/>
                </a:solidFill>
                <a:latin typeface="Arial"/>
              </a:rPr>
              <a:t>tinctively want proof of commitment. The more someone sacrifices to get in, the more “serious” their membership feels to everyone watching.</a:t>
            </a:r>
          </a:p>
          <a:p>
            <a:pPr>
              <a:lnSpc>
                <a:spcPct val="125000"/>
              </a:lnSpc>
              <a:spcAft>
                <a:spcPts val="700"/>
              </a:spcAft>
            </a:pPr>
            <a:r>
              <a:rPr sz="1350" b="0" i="0">
                <a:solidFill>
                  <a:srgbClr val="02275A"/>
                </a:solidFill>
                <a:latin typeface="Arial"/>
              </a:rPr>
              <a:t>◆  Researchers describe hazing as a way groups test loyalty—screening out the uncommitted and binding in those who endure. The logic feels ancient and automatic.</a:t>
            </a:r>
          </a:p>
          <a:p>
            <a:pPr>
              <a:lnSpc>
                <a:spcPct val="125000"/>
              </a:lnSpc>
              <a:spcAft>
                <a:spcPts val="700"/>
              </a:spcAft>
            </a:pPr>
            <a:r>
              <a:rPr sz="1350" b="0" i="0">
                <a:solidFill>
                  <a:srgbClr val="02275A"/>
                </a:solidFill>
                <a:latin typeface="Arial"/>
              </a:rPr>
              <a:t>◆  </a:t>
            </a:r>
            <a:r>
              <a:rPr b="1" sz="1350">
                <a:solidFill>
                  <a:srgbClr val="0B1A31"/>
                </a:solidFill>
                <a:latin typeface="Arial"/>
              </a:rPr>
              <a:t>suffering</a:t>
            </a:r>
            <a:r>
              <a:rPr sz="1350">
                <a:solidFill>
                  <a:srgbClr val="02275A"/>
                </a:solidFill>
                <a:latin typeface="Arial"/>
              </a:rPr>
              <a:t> is a fatal confusion here: groups mistake suffering for commitment. Pain is easy to inflict and easy to measure—so it becomes the lazy shortcut for proving devotion.</a:t>
            </a:r>
          </a:p>
          <a:p>
            <a:pPr>
              <a:lnSpc>
                <a:spcPct val="125000"/>
              </a:lnSpc>
              <a:spcAft>
                <a:spcPts val="700"/>
              </a:spcAft>
            </a:pPr>
            <a:r>
              <a:rPr sz="1350" b="0" i="0">
                <a:solidFill>
                  <a:srgbClr val="02275A"/>
                </a:solidFill>
                <a:latin typeface="Arial"/>
              </a:rPr>
              <a:t>◆  Real commitment is built through shared work and trust, not through who can take the most abuse.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Cimino, "The Evolution of Hazing," Journal of Cognition and Culture (2011); Keating et al., "Going to College and Unpacking Hazing," Group Dynamics (2005).</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WHY HAZING HAPPENS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 Suffered, So You Will”</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mind's oldest trap—and the engine that keeps hazing running.</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severe, embarrassing initiation</a:t>
            </a:r>
            <a:r>
              <a:rPr sz="1350">
                <a:solidFill>
                  <a:srgbClr val="02275A"/>
                </a:solidFill>
                <a:latin typeface="Arial"/>
              </a:rPr>
              <a:t>who endured a severe, embarrassing initiation to join a group rated that group as more valuable than those who joined easily.</a:t>
            </a:r>
          </a:p>
          <a:p>
            <a:pPr>
              <a:lnSpc>
                <a:spcPct val="125000"/>
              </a:lnSpc>
              <a:spcAft>
                <a:spcPts val="700"/>
              </a:spcAft>
            </a:pPr>
            <a:r>
              <a:rPr sz="1350" b="0" i="0">
                <a:solidFill>
                  <a:srgbClr val="02275A"/>
                </a:solidFill>
                <a:latin typeface="Arial"/>
              </a:rPr>
              <a:t>◆  </a:t>
            </a:r>
            <a:r>
              <a:rPr b="1" sz="1350">
                <a:solidFill>
                  <a:srgbClr val="0B1A31"/>
                </a:solidFill>
                <a:latin typeface="Arial"/>
              </a:rPr>
              <a:t>cognitive dissonance</a:t>
            </a:r>
            <a:r>
              <a:rPr sz="1350">
                <a:solidFill>
                  <a:srgbClr val="02275A"/>
                </a:solidFill>
                <a:latin typeface="Arial"/>
              </a:rPr>
              <a:t>ive dissonance: “I went through all of that, so it must have been worth it.” The mind justifies the pain by inflating the prize.</a:t>
            </a:r>
          </a:p>
          <a:p>
            <a:pPr>
              <a:lnSpc>
                <a:spcPct val="125000"/>
              </a:lnSpc>
              <a:spcAft>
                <a:spcPts val="700"/>
              </a:spcAft>
            </a:pPr>
            <a:r>
              <a:rPr sz="1350" b="0" i="0">
                <a:solidFill>
                  <a:srgbClr val="02275A"/>
                </a:solidFill>
                <a:latin typeface="Arial"/>
              </a:rPr>
              <a:t>◆  </a:t>
            </a:r>
            <a:r>
              <a:rPr b="1" sz="1350">
                <a:solidFill>
                  <a:srgbClr val="0B1A31"/>
                </a:solidFill>
                <a:latin typeface="Arial"/>
              </a:rPr>
              <a:t>“I went through it, so you will too.”</a:t>
            </a:r>
            <a:r>
              <a:rPr sz="1350">
                <a:solidFill>
                  <a:srgbClr val="02275A"/>
                </a:solidFill>
                <a:latin typeface="Arial"/>
              </a:rPr>
              <a:t>st line in hazing: “I went through it, so you will too.” Yesterday's victim becomes today's enforcer—not because they are evil, but because admitting it was pointless is too painful.</a:t>
            </a:r>
          </a:p>
          <a:p>
            <a:pPr>
              <a:lnSpc>
                <a:spcPct val="125000"/>
              </a:lnSpc>
              <a:spcAft>
                <a:spcPts val="700"/>
              </a:spcAft>
            </a:pPr>
            <a:r>
              <a:rPr sz="1350" b="0" i="0">
                <a:solidFill>
                  <a:srgbClr val="02275A"/>
                </a:solidFill>
                <a:latin typeface="Arial"/>
              </a:rPr>
              <a:t>◆  Naming this out loud is how you break the chain: the suffering did not make it worth it. It never does.</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Aronson and Mills, "The Effect of Severity of Initiation on Liking for a Group," Journal of Abnormal and Social Psychology (1959); Festinger, A Theory of Cognitive Dissonance (1957).</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