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Bonds, Not Fear</a:t>
            </a:r>
          </a:p>
          <a:p/>
          <a:p>
            <a:r>
              <a:t>SAY: "You can rule a section by fear or lead it by connection. Both work in the short run. Only one of them is still working in October."</a:t>
            </a:r>
          </a:p>
          <a:p/>
          <a:p>
            <a:r>
              <a:t>CUE: This session sits right next to the hazing session. Signal that now.</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BONDING IS NOT HAZING</a:t>
            </a:r>
          </a:p>
          <a:p/>
          <a:p>
            <a:r>
              <a:t>Slow down. This is the line-drawing slide and it must be unambiguous.</a:t>
            </a:r>
          </a:p>
          <a:p/>
          <a:p>
            <a:r>
              <a:t>Bonding: voluntary, includes everyone, protects dignity, shared goal.</a:t>
            </a:r>
          </a:p>
          <a:p>
            <a:r>
              <a:t>Hazing: coerced, singles people out, humiliates, power over.</a:t>
            </a:r>
          </a:p>
          <a:p/>
          <a:p>
            <a:r>
              <a:t>GIVE THEM THE TEST: "If an activity only works because somebody is afraid or ashamed, it is not team-building. It is hazing." Say that twice.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THE GOAL (statement slide)</a:t>
            </a:r>
          </a:p>
          <a:p/>
          <a:p>
            <a:r>
              <a:t>Read it. The word to land on is family — but the right kind.</a:t>
            </a:r>
          </a:p>
          <a:p/>
          <a:p>
            <a:r>
              <a:t>Takeaway: "Known. Safe. Together."</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WHAT IT LOOKS LIKE HERE</a:t>
            </a:r>
          </a:p>
          <a:p/>
          <a:p>
            <a:r>
              <a:t>The everyday behaviors. Keep it brisk.</a:t>
            </a:r>
          </a:p>
          <a:p/>
          <a:p>
            <a:r>
              <a:t>HIT TWO: "Check on the quiet ones — the member who says the least often needs you the most." And: "Shut down humiliation the instant you see it, no matter who is doing it."</a:t>
            </a:r>
          </a:p>
          <a:p/>
          <a:p>
            <a:r>
              <a:t>That last one is a direct instruction, not a suggestion. Say it that way.</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CLOSE: Build the Bond. Lose the Fear.</a:t>
            </a:r>
          </a:p>
          <a:p/>
          <a:p>
            <a:r>
              <a:t>"Know them, protect them, work them hard, and make them safe enough to be great."</a:t>
            </a:r>
          </a:p>
          <a:p/>
          <a:p>
            <a:r>
              <a:t>End on the sign-off.</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Remember the Titans, "Left Side, Strong Side" (1:39)</a:t>
            </a:r>
          </a:p>
          <a:p/>
          <a:p>
            <a:r>
              <a:t>SET UP: "Listen to what they built — and notice nobody made them do it."</a:t>
            </a:r>
          </a:p>
          <a:p/>
          <a:p>
            <a:r>
              <a:t>Play it.</a:t>
            </a:r>
          </a:p>
          <a:p/>
          <a:p>
            <a:r>
              <a:t>AFTER: "That's what a section sounds like when it moves as one. That came from brotherhood, not fear."</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a:t>
            </a:r>
          </a:p>
          <a:p/>
          <a:p>
            <a:r>
              <a:t>THE LINE: "Fear buys you a quiet room today and an empty one tomorrow."</a:t>
            </a:r>
          </a:p>
          <a:p/>
          <a:p>
            <a:r>
              <a:t>Takeaway: "Bonds outlast fear."</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THE FEAR TRAP</a:t>
            </a:r>
          </a:p>
          <a:p/>
          <a:p>
            <a:r>
              <a:t>Walk the four costs of fear: compliance not commitment, silence, survival mode, and the seed of hazing.</a:t>
            </a:r>
          </a:p>
          <a:p/>
          <a:p>
            <a:r>
              <a:t>HIT THE SECOND ONE: "A frightened section hides mistakes and stops bringing you problems." Ask: "How do you fix a problem you never hear about?"</a:t>
            </a:r>
          </a:p>
          <a:p/>
          <a:p>
            <a:r>
              <a:t>Flag the fourth bullet — it's the bridge to the hazing session.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A WARNING: HOW GOOD PEOPLE TURN CRUEL</a:t>
            </a:r>
          </a:p>
          <a:p/>
          <a:p>
            <a:r>
              <a:t>Tell the Stanford Prison Experiment briefly — students randomly assigned as guards and prisoners, ordinary people drifting into cruelty within days.</a:t>
            </a:r>
          </a:p>
          <a:p/>
          <a:p>
            <a:r>
              <a:t>BE ACCURATE, and say the caveat on the slide out loud: the study has since been criticized as more staged than scientific. Don't oversell it.</a:t>
            </a:r>
          </a:p>
          <a:p/>
          <a:p>
            <a:r>
              <a:t>THE POINT THAT SURVIVES THE CRITICISM: "Authority without accountability lets small cruelties get excused by the role. That drift is real, and culture is the safeguard."</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SAFE PEOPLE RISE</a:t>
            </a:r>
          </a:p>
          <a:p/>
          <a:p>
            <a:r>
              <a:t>Amy Edmondson's psychological safety, and Google's finding that it outranked talent and resources on their best teams.</a:t>
            </a:r>
          </a:p>
          <a:p/>
          <a:p>
            <a:r>
              <a:t>GUARDRAIL — say it plainly: "Your job is not to make your section comfortable. It's to make it safe enough to be great." Some of them will hear 'safe' as 'soft.' Cut that off here.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EVERYONE NEEDS TO BELONG</a:t>
            </a:r>
          </a:p>
          <a:p/>
          <a:p>
            <a:r>
              <a:t>"The need to belong is fundamental. Every member walks in wanting to be part of something."</a:t>
            </a:r>
          </a:p>
          <a:p/>
          <a:p>
            <a:r>
              <a:t>THE CRITICAL BULLET: "Ignore it and people find belonging the wrong way — cliques, division, or the false family hazing pretends to offer."</a:t>
            </a:r>
          </a:p>
          <a:p/>
          <a:p>
            <a:r>
              <a:t>LAND: "Give them the real thing and nobody goes looking for the counterfeit."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BONDS VS. FEAR</a:t>
            </a:r>
          </a:p>
          <a:p/>
          <a:p>
            <a:r>
              <a:t>Two-column contrast. Read the fear column, then the bonds column.</a:t>
            </a:r>
          </a:p>
          <a:p/>
          <a:p>
            <a:r>
              <a:t>PULL ONE OUT: "Hides mistakes until they become disasters." Ask if anybody has watched that happen. Usually somebody has.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HOW TO BUILD REAL BONDS</a:t>
            </a:r>
          </a:p>
          <a:p/>
          <a:p>
            <a:r>
              <a:t>Four: know them, sweat together, be human, protect them.</a:t>
            </a:r>
          </a:p>
          <a:p/>
          <a:p>
            <a:r>
              <a:t>MAKE IT ACTIONABLE: "Learn names and what people are carrying." And on being human: "A leader who admits a mistake gives everyone else permission to be honest."</a:t>
            </a:r>
          </a:p>
          <a:p/>
          <a:p>
            <a:r>
              <a:t>Emphasize Protect Them — defend, celebrate, never humiliate.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1</a:t>
            </a:r>
          </a:p>
          <a:p>
            <a:pPr>
              <a:lnSpc>
                <a:spcPct val="98000"/>
              </a:lnSpc>
              <a:spcAft>
                <a:spcPts val="1000"/>
              </a:spcAft>
            </a:pPr>
            <a:r>
              <a:rPr sz="5200" b="1" i="0">
                <a:solidFill>
                  <a:srgbClr val="FFFFFF"/>
                </a:solidFill>
                <a:latin typeface="Georgia"/>
              </a:rPr>
              <a:t>Bonds,
Not Fear</a:t>
            </a:r>
          </a:p>
          <a:p>
            <a:pPr>
              <a:spcAft>
                <a:spcPts val="0"/>
              </a:spcAft>
            </a:pPr>
            <a:r>
              <a:rPr sz="1700" b="0" i="1">
                <a:solidFill>
                  <a:srgbClr val="C9DAF0"/>
                </a:solidFill>
                <a:latin typeface="Arial"/>
              </a:rPr>
              <a:t>"Lead the Culture Without Intimidation"</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Dr. Thomas L. Jones, Jr.</a:t>
            </a:r>
          </a:p>
          <a:p>
            <a:pPr>
              <a:spcAft>
                <a:spcPts val="0"/>
              </a:spcAft>
            </a:pPr>
            <a:r>
              <a:rPr sz="950" b="0" i="0">
                <a:solidFill>
                  <a:srgbClr val="C9DAF0"/>
                </a:solidFill>
                <a:latin typeface="Arial"/>
              </a:rPr>
              <a:t>Director of University Bands · Saturday, August 1,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BONDS, NOT FEAR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Bonding Is Not Hazing</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They are opposites. Know the line, and hold it.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Bonding builds up</a:t>
            </a:r>
            <a:r>
              <a:rPr sz="1350">
                <a:solidFill>
                  <a:srgbClr val="02275A"/>
                </a:solidFill>
                <a:latin typeface="Arial"/>
              </a:rPr>
              <a:t>: it is voluntary, it includes everyone, it protects dignity, and it points the whole section at a shared goal.</a:t>
            </a:r>
          </a:p>
          <a:p>
            <a:pPr>
              <a:lnSpc>
                <a:spcPct val="125000"/>
              </a:lnSpc>
              <a:spcAft>
                <a:spcPts val="700"/>
              </a:spcAft>
            </a:pPr>
            <a:r>
              <a:rPr sz="1350" b="0" i="0">
                <a:solidFill>
                  <a:srgbClr val="02275A"/>
                </a:solidFill>
                <a:latin typeface="Arial"/>
              </a:rPr>
              <a:t>◆  </a:t>
            </a:r>
            <a:r>
              <a:rPr b="1" sz="1350">
                <a:solidFill>
                  <a:srgbClr val="0B1A31"/>
                </a:solidFill>
                <a:latin typeface="Arial"/>
              </a:rPr>
              <a:t>Hazing tears down</a:t>
            </a:r>
            <a:r>
              <a:rPr sz="1350">
                <a:solidFill>
                  <a:srgbClr val="02275A"/>
                </a:solidFill>
                <a:latin typeface="Arial"/>
              </a:rPr>
              <a:t>: it is coerced, it singles people out, it humiliates, and it is about power over—not belonging.</a:t>
            </a:r>
          </a:p>
          <a:p>
            <a:pPr>
              <a:lnSpc>
                <a:spcPct val="125000"/>
              </a:lnSpc>
              <a:spcAft>
                <a:spcPts val="700"/>
              </a:spcAft>
            </a:pPr>
            <a:r>
              <a:rPr sz="1350" b="0" i="0">
                <a:solidFill>
                  <a:srgbClr val="02275A"/>
                </a:solidFill>
                <a:latin typeface="Arial"/>
              </a:rPr>
              <a:t>◆  </a:t>
            </a:r>
            <a:r>
              <a:rPr b="1" sz="1350">
                <a:solidFill>
                  <a:srgbClr val="0B1A31"/>
                </a:solidFill>
                <a:latin typeface="Arial"/>
              </a:rPr>
              <a:t>not</a:t>
            </a:r>
            <a:r>
              <a:rPr sz="1350">
                <a:solidFill>
                  <a:srgbClr val="02275A"/>
                </a:solidFill>
                <a:latin typeface="Arial"/>
              </a:rPr>
              <a:t>an activity only "works" because someone is afraid or ashamed, it is not team-building. It is hazing.</a:t>
            </a:r>
          </a:p>
          <a:p>
            <a:pPr>
              <a:lnSpc>
                <a:spcPct val="125000"/>
              </a:lnSpc>
              <a:spcAft>
                <a:spcPts val="700"/>
              </a:spcAft>
            </a:pPr>
            <a:r>
              <a:rPr sz="1350" b="0" i="0">
                <a:solidFill>
                  <a:srgbClr val="02275A"/>
                </a:solidFill>
                <a:latin typeface="Arial"/>
              </a:rPr>
              <a:t>◆  Real belonging never requires cruelty. That is the whole promise of The Marching Force.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Nuwer, Hazing: Destroying Young Lives (2018); Jones, doctoral dissertation, North Carolina A&amp;T State University (2014); HU Bands Anti-Hazing Policy (2026).</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GOAL</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02</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Build it right, and your section becomes a family—a place where people are known, safe, and willing to run through a wall for one another. Not a family built on fear of the ones above them, but on trust in the ones beside them. That is a section that wins on the field because it first belongs to itself off of it.</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KNOWN. SAFE. TOGETHER.</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BONDS, NOT FEAR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What It Looks Like Here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Bonds are built in the small, everyday moments.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Learn every member's name in the first week—and use it.</a:t>
            </a:r>
          </a:p>
          <a:p>
            <a:pPr>
              <a:lnSpc>
                <a:spcPct val="125000"/>
              </a:lnSpc>
              <a:spcAft>
                <a:spcPts val="700"/>
              </a:spcAft>
            </a:pPr>
            <a:r>
              <a:rPr sz="1350" b="0" i="0">
                <a:solidFill>
                  <a:srgbClr val="02275A"/>
                </a:solidFill>
                <a:latin typeface="Arial"/>
              </a:rPr>
              <a:t>◆  Check on the quiet ones. The member who says the least often needs you the most.</a:t>
            </a:r>
          </a:p>
          <a:p>
            <a:pPr>
              <a:lnSpc>
                <a:spcPct val="125000"/>
              </a:lnSpc>
              <a:spcAft>
                <a:spcPts val="700"/>
              </a:spcAft>
            </a:pPr>
            <a:r>
              <a:rPr sz="1350" b="0" i="0">
                <a:solidFill>
                  <a:srgbClr val="02275A"/>
                </a:solidFill>
                <a:latin typeface="Arial"/>
              </a:rPr>
              <a:t>◆  Work them hard, then have their back completely. Demanding and caring are not opposites.</a:t>
            </a:r>
          </a:p>
          <a:p>
            <a:pPr>
              <a:lnSpc>
                <a:spcPct val="125000"/>
              </a:lnSpc>
              <a:spcAft>
                <a:spcPts val="700"/>
              </a:spcAft>
            </a:pPr>
            <a:r>
              <a:rPr sz="1350" b="0" i="0">
                <a:solidFill>
                  <a:srgbClr val="02275A"/>
                </a:solidFill>
                <a:latin typeface="Arial"/>
              </a:rPr>
              <a:t>◆  Shut down humiliation the instant you see it—no matter who is doing it.</a:t>
            </a:r>
          </a:p>
          <a:p>
            <a:pPr>
              <a:lnSpc>
                <a:spcPct val="125000"/>
              </a:lnSpc>
              <a:spcAft>
                <a:spcPts val="700"/>
              </a:spcAft>
            </a:pPr>
            <a:r>
              <a:rPr sz="1350" b="0" i="0">
                <a:solidFill>
                  <a:srgbClr val="02275A"/>
                </a:solidFill>
                <a:latin typeface="Arial"/>
              </a:rPr>
              <a:t>◆  Celebrate the wins out loud, and carry the losses together.</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Build the Bond.
Lose the Fear.</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Lead your section by connection, not intimidation. Know them, protect them, work them hard, and make them safe enough to be great. Do that, and they will give you everything—not out of fear, but because they belong to something with you, and they will never want to let it down.</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BONDS, NOT FEAR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This is what a section sounds like when it moves as one—built on brotherhood, not fear.</a:t>
            </a:r>
          </a:p>
        </p:txBody>
      </p:sp>
      <p:sp>
        <p:nvSpPr>
          <p:cNvPr id="10" name="TextBox 9"/>
          <p:cNvSpPr txBox="1"/>
          <p:nvPr/>
        </p:nvSpPr>
        <p:spPr>
          <a:xfrm>
            <a:off x="713232" y="221284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Remember the Titans — “Left Side, Strong Side”</a:t>
            </a:r>
          </a:p>
          <a:p>
            <a:pPr algn="ctr">
              <a:spcAft>
                <a:spcPts val="500"/>
              </a:spcAft>
            </a:pPr>
            <a:r>
              <a:rPr sz="1700" b="1" i="0">
                <a:solidFill>
                  <a:srgbClr val="004AAD"/>
                </a:solidFill>
                <a:latin typeface="Georgia"/>
              </a:rPr>
              <a:t>youtu.be/-AWtpFqKD-o</a:t>
            </a:r>
          </a:p>
          <a:p>
            <a:pPr algn="ctr">
              <a:spcAft>
                <a:spcPts val="0"/>
              </a:spcAft>
            </a:pPr>
            <a:r>
              <a:rPr sz="950" b="1" i="0" spc="120">
                <a:solidFill>
                  <a:srgbClr val="B76E79"/>
                </a:solidFill>
                <a:latin typeface="Arial"/>
              </a:rPr>
              <a:t>WATCH · 1:39</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You can rule a section by fear or lead it by connection—but only one of them lasts. Fear buys you a quiet room today and an empty one tomorrow. Bonds build a section that trusts you, protects one another, and gives you everything they have—not because they are afraid of you, but because they belong to something with you.</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BONDS OUTLAST FEAR.</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BONDS, NOT FEAR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Fear Trap</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Fear is the easiest tool to reach for—and the weakest one you own.</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compliance, not commitment</a:t>
            </a:r>
            <a:r>
              <a:rPr sz="1350">
                <a:solidFill>
                  <a:srgbClr val="02275A"/>
                </a:solidFill>
                <a:latin typeface="Arial"/>
              </a:rPr>
              <a:t>not commitment. People do the minimum to stay out of trouble, and nothing more.</a:t>
            </a:r>
          </a:p>
          <a:p>
            <a:pPr>
              <a:lnSpc>
                <a:spcPct val="125000"/>
              </a:lnSpc>
              <a:spcAft>
                <a:spcPts val="700"/>
              </a:spcAft>
            </a:pPr>
            <a:r>
              <a:rPr sz="1350" b="0" i="0">
                <a:solidFill>
                  <a:srgbClr val="02275A"/>
                </a:solidFill>
                <a:latin typeface="Arial"/>
              </a:rPr>
              <a:t>◆  </a:t>
            </a:r>
            <a:r>
              <a:rPr b="1" sz="1350">
                <a:solidFill>
                  <a:srgbClr val="0B1A31"/>
                </a:solidFill>
                <a:latin typeface="Arial"/>
              </a:rPr>
              <a:t>silent</a:t>
            </a:r>
            <a:r>
              <a:rPr sz="1350">
                <a:solidFill>
                  <a:srgbClr val="02275A"/>
                </a:solidFill>
                <a:latin typeface="Arial"/>
              </a:rPr>
              <a:t>htened section goes silent—members hide mistakes, stop asking questions, and stop bringing you problems.</a:t>
            </a:r>
          </a:p>
          <a:p>
            <a:pPr>
              <a:lnSpc>
                <a:spcPct val="125000"/>
              </a:lnSpc>
              <a:spcAft>
                <a:spcPts val="700"/>
              </a:spcAft>
            </a:pPr>
            <a:r>
              <a:rPr sz="1350" b="0" i="0">
                <a:solidFill>
                  <a:srgbClr val="02275A"/>
                </a:solidFill>
                <a:latin typeface="Arial"/>
              </a:rPr>
              <a:t>◆  </a:t>
            </a:r>
            <a:r>
              <a:rPr b="1" sz="1350">
                <a:solidFill>
                  <a:srgbClr val="0B1A31"/>
                </a:solidFill>
                <a:latin typeface="Arial"/>
              </a:rPr>
              <a:t>no creativity, no risk, no growth</a:t>
            </a:r>
            <a:r>
              <a:rPr sz="1350">
                <a:solidFill>
                  <a:srgbClr val="02275A"/>
                </a:solidFill>
                <a:latin typeface="Arial"/>
              </a:rPr>
              <a:t>o survival mode: no creativity, no risk, no growth. Scared people shrink.</a:t>
            </a:r>
          </a:p>
          <a:p>
            <a:pPr>
              <a:lnSpc>
                <a:spcPct val="125000"/>
              </a:lnSpc>
              <a:spcAft>
                <a:spcPts val="700"/>
              </a:spcAft>
            </a:pPr>
            <a:r>
              <a:rPr sz="1350" b="0" i="0">
                <a:solidFill>
                  <a:srgbClr val="02275A"/>
                </a:solidFill>
                <a:latin typeface="Arial"/>
              </a:rPr>
              <a:t>◆  </a:t>
            </a:r>
            <a:r>
              <a:rPr b="1" sz="1350">
                <a:solidFill>
                  <a:srgbClr val="0B1A31"/>
                </a:solidFill>
                <a:latin typeface="Arial"/>
              </a:rPr>
              <a:t>hazing</a:t>
            </a:r>
            <a:r>
              <a:rPr sz="1350">
                <a:solidFill>
                  <a:srgbClr val="02275A"/>
                </a:solidFill>
                <a:latin typeface="Arial"/>
              </a:rPr>
              <a:t>ar is the seed of hazing—a culture that makes people suffer to belong will eventually make them leave.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Zak, "The Neuroscience of Trust" (Harvard Business Review, 2017); LeDoux, The Emotional Brain (1996).</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BONDS, NOT FEAR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A Warning: How Good People Turn Cruel</a:t>
            </a:r>
          </a:p>
        </p:txBody>
      </p:sp>
      <p:sp>
        <p:nvSpPr>
          <p:cNvPr id="9" name="TextBox 8"/>
          <p:cNvSpPr txBox="1"/>
          <p:nvPr/>
        </p:nvSpPr>
        <p:spPr>
          <a:xfrm>
            <a:off x="713232" y="2002536"/>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Stanford Prison Experiment—what a fear-and-power culture does to the ones in charge.</a:t>
            </a:r>
          </a:p>
        </p:txBody>
      </p:sp>
      <p:sp>
        <p:nvSpPr>
          <p:cNvPr id="10" name="TextBox 9"/>
          <p:cNvSpPr txBox="1"/>
          <p:nvPr/>
        </p:nvSpPr>
        <p:spPr>
          <a:xfrm>
            <a:off x="713232" y="2459736"/>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In 1971, Stanford researchers randomly assigned students to be “guards” or “prisoners” in a mock prison. Within days, the ordinary students playing guards grew controlling and cruel, and the study was shut down early.</a:t>
            </a:r>
          </a:p>
          <a:p>
            <a:pPr>
              <a:lnSpc>
                <a:spcPct val="125000"/>
              </a:lnSpc>
              <a:spcAft>
                <a:spcPts val="700"/>
              </a:spcAft>
            </a:pPr>
            <a:r>
              <a:rPr sz="1350" b="0" i="0">
                <a:solidFill>
                  <a:srgbClr val="02275A"/>
                </a:solidFill>
                <a:latin typeface="Arial"/>
              </a:rPr>
              <a:t>◆  </a:t>
            </a:r>
            <a:r>
              <a:rPr b="1" sz="1350">
                <a:solidFill>
                  <a:srgbClr val="0B1A31"/>
                </a:solidFill>
                <a:latin typeface="Arial"/>
              </a:rPr>
              <a:t>power over others</a:t>
            </a:r>
            <a:r>
              <a:rPr sz="1350">
                <a:solidFill>
                  <a:srgbClr val="02275A"/>
                </a:solidFill>
                <a:latin typeface="Arial"/>
              </a:rPr>
              <a:t>that the guards were bad people. It is that a system built on power over others and fear can bring out the worst in almost anyone—including you.</a:t>
            </a:r>
          </a:p>
          <a:p>
            <a:pPr>
              <a:lnSpc>
                <a:spcPct val="125000"/>
              </a:lnSpc>
              <a:spcAft>
                <a:spcPts val="700"/>
              </a:spcAft>
            </a:pPr>
            <a:r>
              <a:rPr sz="1350" b="0" i="0">
                <a:solidFill>
                  <a:srgbClr val="02275A"/>
                </a:solidFill>
                <a:latin typeface="Arial"/>
              </a:rPr>
              <a:t>◆  Hand a leader authority with no accountability, and the same drift can start: small cruelties, excused by “the role,” that grow into hazing.</a:t>
            </a:r>
          </a:p>
          <a:p>
            <a:pPr>
              <a:lnSpc>
                <a:spcPct val="125000"/>
              </a:lnSpc>
              <a:spcAft>
                <a:spcPts val="700"/>
              </a:spcAft>
            </a:pPr>
            <a:r>
              <a:rPr sz="1350" b="0" i="0">
                <a:solidFill>
                  <a:srgbClr val="02275A"/>
                </a:solidFill>
                <a:latin typeface="Arial"/>
              </a:rPr>
              <a:t>◆  </a:t>
            </a:r>
            <a:r>
              <a:rPr b="1" sz="1350">
                <a:solidFill>
                  <a:srgbClr val="0B1A31"/>
                </a:solidFill>
                <a:latin typeface="Arial"/>
              </a:rPr>
              <a:t>culture</a:t>
            </a:r>
            <a:r>
              <a:rPr sz="1350">
                <a:solidFill>
                  <a:srgbClr val="02275A"/>
                </a:solidFill>
                <a:latin typeface="Arial"/>
              </a:rPr>
              <a:t>dy has since been criticized as more staged than scientific—but the warning it dramatized is real, and the safeguard is culture: build bonds, never a license to demean.</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Haney, Banks, and Zimbardo, "Interpersonal Dynamics in a Simulated Prison" (1973); Zimbardo, The Lucifer Effect (2007); Le Texier, "Debunking the Stanford Prison Experiment," American Psychologist (2019).</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BONDS, NOT FEAR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Safe People Rise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most effective teams are not the most feared—they are the safest.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Amy Edmondson</a:t>
            </a:r>
            <a:r>
              <a:rPr sz="1350">
                <a:solidFill>
                  <a:srgbClr val="02275A"/>
                </a:solidFill>
                <a:latin typeface="Arial"/>
              </a:rPr>
              <a:t> Edmondson named it psychological safety: the shared belief that you can speak up, fail, and be yourself without being punished for it.</a:t>
            </a:r>
          </a:p>
          <a:p>
            <a:pPr>
              <a:lnSpc>
                <a:spcPct val="125000"/>
              </a:lnSpc>
              <a:spcAft>
                <a:spcPts val="700"/>
              </a:spcAft>
            </a:pPr>
            <a:r>
              <a:rPr sz="1350" b="0" i="0">
                <a:solidFill>
                  <a:srgbClr val="02275A"/>
                </a:solidFill>
                <a:latin typeface="Arial"/>
              </a:rPr>
              <a:t>◆  </a:t>
            </a:r>
            <a:r>
              <a:rPr b="1" sz="1350">
                <a:solidFill>
                  <a:srgbClr val="0B1A31"/>
                </a:solidFill>
                <a:latin typeface="Arial"/>
              </a:rPr>
              <a:t>number-one</a:t>
            </a:r>
            <a:r>
              <a:rPr sz="1350">
                <a:solidFill>
                  <a:srgbClr val="02275A"/>
                </a:solidFill>
                <a:latin typeface="Arial"/>
              </a:rPr>
              <a:t>e studied its best teams, psychological safety was the number-one factor—above talent, above resources.</a:t>
            </a:r>
          </a:p>
          <a:p>
            <a:pPr>
              <a:lnSpc>
                <a:spcPct val="125000"/>
              </a:lnSpc>
              <a:spcAft>
                <a:spcPts val="700"/>
              </a:spcAft>
            </a:pPr>
            <a:r>
              <a:rPr sz="1350" b="0" i="0">
                <a:solidFill>
                  <a:srgbClr val="02275A"/>
                </a:solidFill>
                <a:latin typeface="Arial"/>
              </a:rPr>
              <a:t>◆  Safe people take smart risks, admit mistakes early, and give their real effort. Afraid people just hide.</a:t>
            </a:r>
          </a:p>
          <a:p>
            <a:pPr>
              <a:lnSpc>
                <a:spcPct val="125000"/>
              </a:lnSpc>
              <a:spcAft>
                <a:spcPts val="700"/>
              </a:spcAft>
            </a:pPr>
            <a:r>
              <a:rPr sz="1350" b="0" i="0">
                <a:solidFill>
                  <a:srgbClr val="02275A"/>
                </a:solidFill>
                <a:latin typeface="Arial"/>
              </a:rPr>
              <a:t>◆  </a:t>
            </a:r>
            <a:r>
              <a:rPr b="1" sz="1350">
                <a:solidFill>
                  <a:srgbClr val="0B1A31"/>
                </a:solidFill>
                <a:latin typeface="Arial"/>
              </a:rPr>
              <a:t>safe enough to be great</a:t>
            </a:r>
            <a:r>
              <a:rPr sz="1350">
                <a:solidFill>
                  <a:srgbClr val="02275A"/>
                </a:solidFill>
                <a:latin typeface="Arial"/>
              </a:rPr>
              <a:t> your section comfortable. It is to make it safe enough to be great.</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Edmondson, "Psychological Safety and Learning Behavior in Work Teams," Administrative Science Quarterly (1999); Edmondson, The Fearless Organization (2019); Rozovsky, "The Five Keys to a Successful Google Team" (Google re:Work, 2015).</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BONDS, NOT FEAR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Everyone Needs to Belong</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Belonging is not a luxury. It is a human need.</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fundamental</a:t>
            </a:r>
            <a:r>
              <a:rPr sz="1350">
                <a:solidFill>
                  <a:srgbClr val="02275A"/>
                </a:solidFill>
                <a:latin typeface="Arial"/>
              </a:rPr>
              <a:t> belong is fundamental—as real a driver as hunger. Every member walks in wanting to be part of something.</a:t>
            </a:r>
          </a:p>
          <a:p>
            <a:pPr>
              <a:lnSpc>
                <a:spcPct val="125000"/>
              </a:lnSpc>
              <a:spcAft>
                <a:spcPts val="700"/>
              </a:spcAft>
            </a:pPr>
            <a:r>
              <a:rPr sz="1350" b="0" i="0">
                <a:solidFill>
                  <a:srgbClr val="02275A"/>
                </a:solidFill>
                <a:latin typeface="Arial"/>
              </a:rPr>
              <a:t>◆  </a:t>
            </a:r>
            <a:r>
              <a:rPr b="1" sz="1350">
                <a:solidFill>
                  <a:srgbClr val="0B1A31"/>
                </a:solidFill>
                <a:latin typeface="Arial"/>
              </a:rPr>
              <a:t>right way</a:t>
            </a:r>
            <a:r>
              <a:rPr sz="1350">
                <a:solidFill>
                  <a:srgbClr val="02275A"/>
                </a:solidFill>
                <a:latin typeface="Arial"/>
              </a:rPr>
              <a:t> need the right way, through genuine bonds, and you get loyalty, effort, and a section that stays.</a:t>
            </a:r>
          </a:p>
          <a:p>
            <a:pPr>
              <a:lnSpc>
                <a:spcPct val="125000"/>
              </a:lnSpc>
              <a:spcAft>
                <a:spcPts val="700"/>
              </a:spcAft>
            </a:pPr>
            <a:r>
              <a:rPr sz="1350" b="0" i="0">
                <a:solidFill>
                  <a:srgbClr val="02275A"/>
                </a:solidFill>
                <a:latin typeface="Arial"/>
              </a:rPr>
              <a:t>◆  </a:t>
            </a:r>
            <a:r>
              <a:rPr b="1" sz="1350">
                <a:solidFill>
                  <a:srgbClr val="0B1A31"/>
                </a:solidFill>
                <a:latin typeface="Arial"/>
              </a:rPr>
              <a:t>wrong way</a:t>
            </a:r>
            <a:r>
              <a:rPr sz="1350">
                <a:solidFill>
                  <a:srgbClr val="02275A"/>
                </a:solidFill>
                <a:latin typeface="Arial"/>
              </a:rPr>
              <a:t>, and people find belonging the wrong way: cliques, division, or the false family that hazing pretends to offer.</a:t>
            </a:r>
          </a:p>
          <a:p>
            <a:pPr>
              <a:lnSpc>
                <a:spcPct val="125000"/>
              </a:lnSpc>
              <a:spcAft>
                <a:spcPts val="700"/>
              </a:spcAft>
            </a:pPr>
            <a:r>
              <a:rPr sz="1350" b="0" i="0">
                <a:solidFill>
                  <a:srgbClr val="02275A"/>
                </a:solidFill>
                <a:latin typeface="Arial"/>
              </a:rPr>
              <a:t>◆  Give them the real thing, and no one goes looking for the counterfeit.</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Baumeister and Leary, "The Need to Belong," Psychological Bulletin (1995); Deci and Ryan, self-determination theory, Psychological Inquiry (2000).</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BONDS, NOT FEAR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Bonds vs. Fear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Two sections. One breaks under pressure. One bends and holds.</a:t>
            </a:r>
          </a:p>
        </p:txBody>
      </p:sp>
      <p:sp>
        <p:nvSpPr>
          <p:cNvPr id="10" name="TextBox 9"/>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1" name="TextBox 10"/>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BONDS, NOT FEAR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How to Build Real Bonds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Connection is not an accident. You build it on purpose.</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Know Them</a:t>
            </a:r>
          </a:p>
          <a:p>
            <a:pPr>
              <a:lnSpc>
                <a:spcPct val="130000"/>
              </a:lnSpc>
              <a:spcAft>
                <a:spcPts val="0"/>
              </a:spcAft>
            </a:pPr>
            <a:r>
              <a:rPr sz="1090" b="0" i="0">
                <a:solidFill>
                  <a:srgbClr val="4C5B72"/>
                </a:solidFill>
                <a:latin typeface="Arial"/>
              </a:rPr>
              <a:t>Learn names, stories, and what each member is carrying. People bond with leaders who truly see them.</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