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Command Respect</a:t>
            </a:r>
          </a:p>
          <a:p/>
          <a:p>
            <a:r>
              <a:t>SAY: "Your title put you in charge of a section. It did not make one person in it respect you. That has to be earned, and this hour is about how."</a:t>
            </a:r>
          </a:p>
          <a:p/>
          <a:p>
            <a:r>
              <a:t>CUE: Name the distinction early — command versus demand. It's the spine of the whole session.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COMMAND VS. DEMAND</a:t>
            </a:r>
          </a:p>
          <a:p/>
          <a:p>
            <a:r>
              <a:t>A two-column contrast. Read the demanding column in that leader's voice, then reset for the commanding column.</a:t>
            </a:r>
          </a:p>
          <a:p/>
          <a:p>
            <a:r>
              <a:t>ASK: "Which column did you live in last season?" Let it be quiet — this is a self-check, not a discussion.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WHAT IT LOOKS LIKE HERE</a:t>
            </a:r>
          </a:p>
          <a:p/>
          <a:p>
            <a:r>
              <a:t>Bring it home to the Marching Force. These are the concrete behaviors.</a:t>
            </a:r>
          </a:p>
          <a:p/>
          <a:p>
            <a:r>
              <a:t>HIT: "Be the standard before you set it." And: "Know your craft cold — competence earns respect faster than any speech."</a:t>
            </a:r>
          </a:p>
          <a:p/>
          <a:p>
            <a:r>
              <a:t>CUE: This is the slide they should photograph. Tell them so.</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CLOSE: Earn the Room. Then Keep It.</a:t>
            </a:r>
          </a:p>
          <a:p/>
          <a:p>
            <a:r>
              <a:t>"Serve your people, prepare them, share their risks, and never let them see you shaken."</a:t>
            </a:r>
          </a:p>
          <a:p/>
          <a:p>
            <a:r>
              <a:t>End on the sign-off and stop.</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Colin Powell on Leadership and Trust (2:43)</a:t>
            </a:r>
          </a:p>
          <a:p/>
          <a:p>
            <a:r>
              <a:t>SET UP: "This whole seminar is built on this man. Four-star general, Chairman of the Joint Chiefs, Secretary of State. Listen for the one word he lands on."</a:t>
            </a:r>
          </a:p>
          <a:p/>
          <a:p>
            <a:r>
              <a:t>Play it.</a:t>
            </a:r>
          </a:p>
          <a:p/>
          <a:p>
            <a:r>
              <a:t>AFTER: "What was the word?" You want them to say trust. If nobody does, say it yourself and move.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 as written.</a:t>
            </a:r>
          </a:p>
          <a:p/>
          <a:p>
            <a:r>
              <a:t>KEY: "Respect is not issued with a position."</a:t>
            </a:r>
          </a:p>
          <a:p/>
          <a:p>
            <a:r>
              <a:t>Takeaway: "Earn it. Never demand it." Say it, then pause before advancing.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COMMAND RESPECT. DON'T DEMAND IT.</a:t>
            </a:r>
          </a:p>
          <a:p/>
          <a:p>
            <a:r>
              <a:t>Walk the contrast. Demanded respect buys compliance while you're watching. Commanded respect earns people who follow when you're not.</a:t>
            </a:r>
          </a:p>
          <a:p/>
          <a:p>
            <a:r>
              <a:t>BEST LINE ON THE SLIDE — read the callout verbatim: "A demanded respect disappears the moment you turn your back. An earned respect follows you into the dark."</a:t>
            </a:r>
          </a:p>
          <a:p/>
          <a:p>
            <a:r>
              <a:t>Land: "The goal isn't to be feared. It isn't even to be liked. It's to be trusted."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A WORD FROM A GENERAL</a:t>
            </a:r>
          </a:p>
          <a:p/>
          <a:p>
            <a:r>
              <a:t>Give Powell's résumé briefly — rifle platoon to four stars. It buys the quote credibility with this room.</a:t>
            </a:r>
          </a:p>
          <a:p/>
          <a:p>
            <a:r>
              <a:t>QUOTE IT DIRECTLY: "Leadership ultimately comes down to creating conditions of trust within an organization."</a:t>
            </a:r>
          </a:p>
          <a:p/>
          <a:p>
            <a:r>
              <a:t>Then: "Trust and respect are the same currency. You can't order either one."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FOLLOW YOU OUT OF CURIOSITY</a:t>
            </a:r>
          </a:p>
          <a:p/>
          <a:p>
            <a:r>
              <a:t>Tell the story properly — a sergeant at Fort Benning telling a young Lieutenant Powell he'd know he was a good leader when his people would follow him, if only out of curiosity.</a:t>
            </a:r>
          </a:p>
          <a:p/>
          <a:p>
            <a:r>
              <a:t>Powell called it the best definition he ever heard.</a:t>
            </a:r>
          </a:p>
          <a:p/>
          <a:p>
            <a:r>
              <a:t>ASK: "Would your section follow you around a corner they can't see around? Be honest with yourself."</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HOW RESPECT IS EARNED</a:t>
            </a:r>
          </a:p>
          <a:p/>
          <a:p>
            <a:r>
              <a:t>Four ways to bank it: clear mission, selfless service, prepare your people, share the risk.</a:t>
            </a:r>
          </a:p>
          <a:p/>
          <a:p>
            <a:r>
              <a:t>SPEND YOUR TIME ON THE LAST TWO. "Never hand out a job without the resources to do it." And: "Respect follows the leader who carries the load, not the one who assigns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NEVER LET THEM SEE YOU SHAKEN</a:t>
            </a:r>
          </a:p>
          <a:p/>
          <a:p>
            <a:r>
              <a:t>The infantry rule: however cold, hungry, or scared you are, the leader doesn't show it.</a:t>
            </a:r>
          </a:p>
          <a:p/>
          <a:p>
            <a:r>
              <a:t>BE HONEST HERE: "Powell admitted he was often scared and exhausted — and still said, let's go around this corner." That's not fakery, that's the job.</a:t>
            </a:r>
          </a:p>
          <a:p/>
          <a:p>
            <a:r>
              <a:t>Tie forward: "We'll come back to this Sunday in Leading Under Pressure."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POWELL'S RULES TO LEAD BY</a:t>
            </a:r>
          </a:p>
          <a:p/>
          <a:p>
            <a:r>
              <a:t>Don't read all five flat. Pick two and actually talk about them.</a:t>
            </a:r>
          </a:p>
          <a:p/>
          <a:p>
            <a:r>
              <a:t>Recommend: "Get mad, then get over it" — because grudges inside a section are what kill it. And "Share credit" — take the blame, give the credit, every time.</a:t>
            </a:r>
          </a:p>
          <a:p/>
          <a:p>
            <a:r>
              <a:t>Optional: ask which rule they find hardest.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Command
Respect</a:t>
            </a:r>
          </a:p>
          <a:p>
            <a:pPr>
              <a:spcAft>
                <a:spcPts val="0"/>
              </a:spcAft>
            </a:pPr>
            <a:r>
              <a:rPr sz="1700" b="0" i="1">
                <a:solidFill>
                  <a:srgbClr val="C9DAF0"/>
                </a:solidFill>
                <a:latin typeface="Arial"/>
              </a:rPr>
              <a:t>"Respect Is Earned Through Conduct, Not Title"</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Command vs. Demand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Two leaders, same rank. Only one is respected.</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It Looks Like Here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Earn your section's respect the way Powell earned his.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Be the standard before you set it—on time, in uniform, and prepared, every time.</a:t>
            </a:r>
          </a:p>
          <a:p>
            <a:pPr>
              <a:lnSpc>
                <a:spcPct val="125000"/>
              </a:lnSpc>
              <a:spcAft>
                <a:spcPts val="700"/>
              </a:spcAft>
            </a:pPr>
            <a:r>
              <a:rPr sz="1350" b="0" i="0">
                <a:solidFill>
                  <a:srgbClr val="02275A"/>
                </a:solidFill>
                <a:latin typeface="Arial"/>
              </a:rPr>
              <a:t>◆  Know your craft cold. Competence earns respect faster than any speech.</a:t>
            </a:r>
          </a:p>
          <a:p>
            <a:pPr>
              <a:lnSpc>
                <a:spcPct val="125000"/>
              </a:lnSpc>
              <a:spcAft>
                <a:spcPts val="700"/>
              </a:spcAft>
            </a:pPr>
            <a:r>
              <a:rPr sz="1350" b="0" i="0">
                <a:solidFill>
                  <a:srgbClr val="02275A"/>
                </a:solidFill>
                <a:latin typeface="Arial"/>
              </a:rPr>
              <a:t>◆  Serve first: carry the water, remove the obstacles, and take the hardest job yourself.</a:t>
            </a:r>
          </a:p>
          <a:p>
            <a:pPr>
              <a:lnSpc>
                <a:spcPct val="125000"/>
              </a:lnSpc>
              <a:spcAft>
                <a:spcPts val="700"/>
              </a:spcAft>
            </a:pPr>
            <a:r>
              <a:rPr sz="1350" b="0" i="0">
                <a:solidFill>
                  <a:srgbClr val="02275A"/>
                </a:solidFill>
                <a:latin typeface="Arial"/>
              </a:rPr>
              <a:t>◆  Stay calm when it goes wrong. Your composure is contagious.</a:t>
            </a:r>
          </a:p>
          <a:p>
            <a:pPr>
              <a:lnSpc>
                <a:spcPct val="125000"/>
              </a:lnSpc>
              <a:spcAft>
                <a:spcPts val="700"/>
              </a:spcAft>
            </a:pPr>
            <a:r>
              <a:rPr sz="1350" b="0" i="0">
                <a:solidFill>
                  <a:srgbClr val="02275A"/>
                </a:solidFill>
                <a:latin typeface="Arial"/>
              </a:rPr>
              <a:t>◆  Keep your word, and do the small things right. Trust is built in the details.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Earn the Room.
Then Keep It.</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You will not command respect by demanding it. Earn it the way the best leaders always have—serve your people, prepare them, share their risks, and never let them see you shaken. Do that, and they will follow you around any corner, into the darkest night, if only out of curiosity.</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general this seminar is built on—in his own words, on where respect really comes from.</a:t>
            </a:r>
          </a:p>
        </p:txBody>
      </p:sp>
      <p:sp>
        <p:nvSpPr>
          <p:cNvPr id="10" name="TextBox 9"/>
          <p:cNvSpPr txBox="1"/>
          <p:nvPr/>
        </p:nvSpPr>
        <p:spPr>
          <a:xfrm>
            <a:off x="713232" y="221284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Colin Powell on Leadership and Trust</a:t>
            </a:r>
          </a:p>
          <a:p>
            <a:pPr algn="ctr">
              <a:spcAft>
                <a:spcPts val="500"/>
              </a:spcAft>
            </a:pPr>
            <a:r>
              <a:rPr sz="1700" b="1" i="0">
                <a:solidFill>
                  <a:srgbClr val="004AAD"/>
                </a:solidFill>
                <a:latin typeface="Georgia"/>
              </a:rPr>
              <a:t>youtu.be/PbfBUrh4QWM</a:t>
            </a:r>
          </a:p>
          <a:p>
            <a:pPr algn="ctr">
              <a:spcAft>
                <a:spcPts val="0"/>
              </a:spcAft>
            </a:pPr>
            <a:r>
              <a:rPr sz="950" b="1" i="0" spc="120">
                <a:solidFill>
                  <a:srgbClr val="B76E79"/>
                </a:solidFill>
                <a:latin typeface="Arial"/>
              </a:rPr>
              <a:t>WATCH · 2:43</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Your title puts you in charge. It does not make anyone respect you. Respect is not issued with a position—it is earned by how you carry yourself, how you treat people, and whether they can trust you when it counts. Your section will follow your conduct, not the rank on your collar.</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EARN IT. NEVER DEMAND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Command Respect. Don't Demand It.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loudest leader in the room is rarely the most respected.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Demanding</a:t>
            </a:r>
            <a:r>
              <a:rPr sz="1350">
                <a:solidFill>
                  <a:srgbClr val="02275A"/>
                </a:solidFill>
                <a:latin typeface="Arial"/>
              </a:rPr>
              <a:t> respect—through your title, your volume, or fear—buys you compliance, and only while you are watching.</a:t>
            </a:r>
          </a:p>
          <a:p>
            <a:pPr>
              <a:lnSpc>
                <a:spcPct val="125000"/>
              </a:lnSpc>
              <a:spcAft>
                <a:spcPts val="700"/>
              </a:spcAft>
            </a:pPr>
            <a:r>
              <a:rPr sz="1350" b="0" i="0">
                <a:solidFill>
                  <a:srgbClr val="02275A"/>
                </a:solidFill>
                <a:latin typeface="Arial"/>
              </a:rPr>
              <a:t>◆  </a:t>
            </a:r>
            <a:r>
              <a:rPr b="1" sz="1350">
                <a:solidFill>
                  <a:srgbClr val="0B1A31"/>
                </a:solidFill>
                <a:latin typeface="Arial"/>
              </a:rPr>
              <a:t>Commanding</a:t>
            </a:r>
            <a:r>
              <a:rPr sz="1350">
                <a:solidFill>
                  <a:srgbClr val="02275A"/>
                </a:solidFill>
                <a:latin typeface="Arial"/>
              </a:rPr>
              <a:t> respect—through competence, character, and consistency—earns you people who follow when you are not.</a:t>
            </a:r>
          </a:p>
          <a:p>
            <a:pPr>
              <a:lnSpc>
                <a:spcPct val="125000"/>
              </a:lnSpc>
              <a:spcAft>
                <a:spcPts val="700"/>
              </a:spcAft>
            </a:pPr>
            <a:r>
              <a:rPr sz="1350" b="0" i="0">
                <a:solidFill>
                  <a:srgbClr val="02275A"/>
                </a:solidFill>
                <a:latin typeface="Arial"/>
              </a:rPr>
              <a:t>◆  Rank can make people obey. Only conduct makes them believe.</a:t>
            </a:r>
          </a:p>
          <a:p>
            <a:pPr>
              <a:lnSpc>
                <a:spcPct val="125000"/>
              </a:lnSpc>
              <a:spcAft>
                <a:spcPts val="700"/>
              </a:spcAft>
            </a:pPr>
            <a:r>
              <a:rPr sz="1350" b="0" i="0">
                <a:solidFill>
                  <a:srgbClr val="02275A"/>
                </a:solidFill>
                <a:latin typeface="Arial"/>
              </a:rPr>
              <a:t>◆  </a:t>
            </a:r>
            <a:r>
              <a:rPr b="1" sz="1350">
                <a:solidFill>
                  <a:srgbClr val="0B1A31"/>
                </a:solidFill>
                <a:latin typeface="Arial"/>
              </a:rPr>
              <a:t>trusted</a:t>
            </a:r>
            <a:r>
              <a:rPr sz="1350">
                <a:solidFill>
                  <a:srgbClr val="02275A"/>
                </a:solidFill>
                <a:latin typeface="Arial"/>
              </a:rPr>
              <a:t>l is not to be feared, or even liked. It is to be trusted.</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tell: a demanded respect disappears the moment you turn your back. An earned respect follows you into the dark.</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 Word From a General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Few earned more respect than Colin Powell—here is how he explained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Colin Powell</a:t>
            </a:r>
            <a:r>
              <a:rPr sz="1350">
                <a:solidFill>
                  <a:srgbClr val="02275A"/>
                </a:solidFill>
                <a:latin typeface="Arial"/>
              </a:rPr>
              <a:t> rose from a rifle platoon to four-star general, Chairman of the Joint Chiefs, and Secretary of State.</a:t>
            </a:r>
          </a:p>
          <a:p>
            <a:pPr>
              <a:lnSpc>
                <a:spcPct val="125000"/>
              </a:lnSpc>
              <a:spcAft>
                <a:spcPts val="700"/>
              </a:spcAft>
            </a:pPr>
            <a:r>
              <a:rPr sz="1350" b="0" i="0">
                <a:solidFill>
                  <a:srgbClr val="02275A"/>
                </a:solidFill>
                <a:latin typeface="Arial"/>
              </a:rPr>
              <a:t>◆  </a:t>
            </a:r>
            <a:r>
              <a:rPr b="1" sz="1350">
                <a:solidFill>
                  <a:srgbClr val="0B1A31"/>
                </a:solidFill>
                <a:latin typeface="Arial"/>
              </a:rPr>
              <a:t>trust</a:t>
            </a:r>
            <a:r>
              <a:rPr sz="1350">
                <a:solidFill>
                  <a:srgbClr val="02275A"/>
                </a:solidFill>
                <a:latin typeface="Arial"/>
              </a:rPr>
              <a:t> to define effective leadership, his answer came down to one word: trust.</a:t>
            </a:r>
          </a:p>
          <a:p>
            <a:pPr>
              <a:lnSpc>
                <a:spcPct val="125000"/>
              </a:lnSpc>
              <a:spcAft>
                <a:spcPts val="700"/>
              </a:spcAft>
            </a:pPr>
            <a:r>
              <a:rPr sz="1350" b="0" i="0">
                <a:solidFill>
                  <a:srgbClr val="02275A"/>
                </a:solidFill>
                <a:latin typeface="Arial"/>
              </a:rPr>
              <a:t>◆  </a:t>
            </a:r>
            <a:r>
              <a:rPr b="1" sz="1350">
                <a:solidFill>
                  <a:srgbClr val="0B1A31"/>
                </a:solidFill>
                <a:latin typeface="Arial"/>
              </a:rPr>
              <a:t>trust</a:t>
            </a:r>
            <a:r>
              <a:rPr sz="1350">
                <a:solidFill>
                  <a:srgbClr val="02275A"/>
                </a:solidFill>
                <a:latin typeface="Arial"/>
              </a:rPr>
              <a:t>ership ultimately comes down to creating conditions of trust within an organization.” Good leaders are the ones followers trust.</a:t>
            </a:r>
          </a:p>
          <a:p>
            <a:pPr>
              <a:lnSpc>
                <a:spcPct val="125000"/>
              </a:lnSpc>
              <a:spcAft>
                <a:spcPts val="700"/>
              </a:spcAft>
            </a:pPr>
            <a:r>
              <a:rPr sz="1350" b="0" i="0">
                <a:solidFill>
                  <a:srgbClr val="02275A"/>
                </a:solidFill>
                <a:latin typeface="Arial"/>
              </a:rPr>
              <a:t>◆  Trust and respect are the same currency—and you cannot order either one. You earn both.</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Colin Powell, remarks to White House Fellows on leadership and trust; Powell, My American Journey (1995); Powell, It Worked for Me: In Life and Leadership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Follow You Out of Curiosity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Powell's favorite definition—from an old infantry sergeant.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“if only out of curiosity.”</a:t>
            </a:r>
            <a:r>
              <a:rPr sz="1350">
                <a:solidFill>
                  <a:srgbClr val="02275A"/>
                </a:solidFill>
                <a:latin typeface="Arial"/>
              </a:rPr>
              <a:t> Benning, a sergeant told a young Lieutenant Powell he would know he was a good leader when his people would follow him “if only out of curiosity.”</a:t>
            </a:r>
          </a:p>
          <a:p>
            <a:pPr>
              <a:lnSpc>
                <a:spcPct val="125000"/>
              </a:lnSpc>
              <a:spcAft>
                <a:spcPts val="700"/>
              </a:spcAft>
            </a:pPr>
            <a:r>
              <a:rPr sz="1350" b="0" i="0">
                <a:solidFill>
                  <a:srgbClr val="02275A"/>
                </a:solidFill>
                <a:latin typeface="Arial"/>
              </a:rPr>
              <a:t>◆  </a:t>
            </a:r>
            <a:r>
              <a:rPr b="1" sz="1350">
                <a:solidFill>
                  <a:srgbClr val="0B1A31"/>
                </a:solidFill>
                <a:latin typeface="Arial"/>
              </a:rPr>
              <a:t>trust</a:t>
            </a:r>
            <a:r>
              <a:rPr sz="1350">
                <a:solidFill>
                  <a:srgbClr val="02275A"/>
                </a:solidFill>
                <a:latin typeface="Arial"/>
              </a:rPr>
              <a:t>l called it the best definition he ever heard. They follow into the unknown for one reason: they trust you.</a:t>
            </a:r>
          </a:p>
          <a:p>
            <a:pPr>
              <a:lnSpc>
                <a:spcPct val="125000"/>
              </a:lnSpc>
              <a:spcAft>
                <a:spcPts val="700"/>
              </a:spcAft>
            </a:pPr>
            <a:r>
              <a:rPr sz="1350" b="0" i="0">
                <a:solidFill>
                  <a:srgbClr val="02275A"/>
                </a:solidFill>
                <a:latin typeface="Arial"/>
              </a:rPr>
              <a:t>◆  That trust is earned—they have seen you serve them, prepare them, and share their risks.</a:t>
            </a:r>
          </a:p>
          <a:p>
            <a:pPr>
              <a:lnSpc>
                <a:spcPct val="125000"/>
              </a:lnSpc>
              <a:spcAft>
                <a:spcPts val="700"/>
              </a:spcAft>
            </a:pPr>
            <a:r>
              <a:rPr sz="1350" b="0" i="0">
                <a:solidFill>
                  <a:srgbClr val="02275A"/>
                </a:solidFill>
                <a:latin typeface="Arial"/>
              </a:rPr>
              <a:t>◆  Build it, and they will follow you through the hardest nights and the steepest climbs, on your word alone.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Colin Powell, remarks to White House Fellows on leadership and trust; Powell, My American Journey (1995).</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How Respect Is Earned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Powell named the currency. Here is how you bank it.</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Clear Mission</a:t>
            </a:r>
          </a:p>
          <a:p>
            <a:pPr>
              <a:lnSpc>
                <a:spcPct val="130000"/>
              </a:lnSpc>
              <a:spcAft>
                <a:spcPts val="0"/>
              </a:spcAft>
            </a:pPr>
            <a:r>
              <a:rPr sz="1090" b="0" i="0">
                <a:solidFill>
                  <a:srgbClr val="4C5B72"/>
                </a:solidFill>
                <a:latin typeface="Arial"/>
              </a:rPr>
              <a:t>Give your people a clear purpose and direction. They trust a leader who knows where they are going.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Colin Powell, remarks to White House Fellows on leadership and trust; Powell, It Worked for Me: In Life and Leadership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Never Let Them See You Shaken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infantry lesson Powell never forgot.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never lets it show</a:t>
            </a:r>
            <a:r>
              <a:rPr sz="1350">
                <a:solidFill>
                  <a:srgbClr val="02275A"/>
                </a:solidFill>
                <a:latin typeface="Arial"/>
              </a:rPr>
              <a:t>e infantry school: no matter how cold, hungry, or terrified you are, the leader never lets it show.</a:t>
            </a:r>
          </a:p>
          <a:p>
            <a:pPr>
              <a:lnSpc>
                <a:spcPct val="125000"/>
              </a:lnSpc>
              <a:spcAft>
                <a:spcPts val="700"/>
              </a:spcAft>
            </a:pPr>
            <a:r>
              <a:rPr sz="1350" b="0" i="0">
                <a:solidFill>
                  <a:srgbClr val="02275A"/>
                </a:solidFill>
                <a:latin typeface="Arial"/>
              </a:rPr>
              <a:t>◆  Because whatever you show, your people will feel—your fear becomes their fear, and your calm becomes their calm.</a:t>
            </a:r>
          </a:p>
          <a:p>
            <a:pPr>
              <a:lnSpc>
                <a:spcPct val="125000"/>
              </a:lnSpc>
              <a:spcAft>
                <a:spcPts val="700"/>
              </a:spcAft>
            </a:pPr>
            <a:r>
              <a:rPr sz="1350" b="0" i="0">
                <a:solidFill>
                  <a:srgbClr val="02275A"/>
                </a:solidFill>
                <a:latin typeface="Arial"/>
              </a:rPr>
              <a:t>◆  Powell admitted he was often scared and exhausted, and still said, “Let's go around this corner.”</a:t>
            </a:r>
          </a:p>
          <a:p>
            <a:pPr>
              <a:lnSpc>
                <a:spcPct val="125000"/>
              </a:lnSpc>
              <a:spcAft>
                <a:spcPts val="700"/>
              </a:spcAft>
            </a:pPr>
            <a:r>
              <a:rPr sz="1350" b="0" i="0">
                <a:solidFill>
                  <a:srgbClr val="02275A"/>
                </a:solidFill>
                <a:latin typeface="Arial"/>
              </a:rPr>
              <a:t>◆  Your composure under pressure is one of the fastest ways to earn a section's respect.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Colin Powell, remarks to White House Fellows on leadership and trust; Powell, My American Journey (1995).</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COMMAND RESPECT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Powell's Rules to Lead By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few of the general's thirteen rules—made for earning respect.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“Remain calm. Be kind.”</a:t>
            </a:r>
            <a:r>
              <a:rPr sz="1350">
                <a:solidFill>
                  <a:srgbClr val="02275A"/>
                </a:solidFill>
                <a:latin typeface="Arial"/>
              </a:rPr>
              <a:t> Pressure is exactly when your people are watching how you treat them.</a:t>
            </a:r>
          </a:p>
          <a:p>
            <a:pPr>
              <a:lnSpc>
                <a:spcPct val="125000"/>
              </a:lnSpc>
              <a:spcAft>
                <a:spcPts val="700"/>
              </a:spcAft>
            </a:pPr>
            <a:r>
              <a:rPr sz="1350" b="0" i="0">
                <a:solidFill>
                  <a:srgbClr val="02275A"/>
                </a:solidFill>
                <a:latin typeface="Arial"/>
              </a:rPr>
              <a:t>◆  </a:t>
            </a:r>
            <a:r>
              <a:rPr b="1" sz="1350">
                <a:solidFill>
                  <a:srgbClr val="0B1A31"/>
                </a:solidFill>
                <a:latin typeface="Arial"/>
              </a:rPr>
              <a:t>“Get mad, then get over it.”</a:t>
            </a:r>
            <a:r>
              <a:rPr sz="1350">
                <a:solidFill>
                  <a:srgbClr val="02275A"/>
                </a:solidFill>
                <a:latin typeface="Arial"/>
              </a:rPr>
              <a:t> Feel it, then lead past it—grudges cost you respect.</a:t>
            </a:r>
          </a:p>
          <a:p>
            <a:pPr>
              <a:lnSpc>
                <a:spcPct val="125000"/>
              </a:lnSpc>
              <a:spcAft>
                <a:spcPts val="700"/>
              </a:spcAft>
            </a:pPr>
            <a:r>
              <a:rPr sz="1350" b="0" i="0">
                <a:solidFill>
                  <a:srgbClr val="02275A"/>
                </a:solidFill>
                <a:latin typeface="Arial"/>
              </a:rPr>
              <a:t>◆  </a:t>
            </a:r>
            <a:r>
              <a:rPr b="1" sz="1350">
                <a:solidFill>
                  <a:srgbClr val="0B1A31"/>
                </a:solidFill>
                <a:latin typeface="Arial"/>
              </a:rPr>
              <a:t>“Share credit.”</a:t>
            </a:r>
            <a:r>
              <a:rPr sz="1350">
                <a:solidFill>
                  <a:srgbClr val="02275A"/>
                </a:solidFill>
                <a:latin typeface="Arial"/>
              </a:rPr>
              <a:t> Take the blame, give the credit, every single time.</a:t>
            </a:r>
          </a:p>
          <a:p>
            <a:pPr>
              <a:lnSpc>
                <a:spcPct val="125000"/>
              </a:lnSpc>
              <a:spcAft>
                <a:spcPts val="700"/>
              </a:spcAft>
            </a:pPr>
            <a:r>
              <a:rPr sz="1350" b="0" i="0">
                <a:solidFill>
                  <a:srgbClr val="02275A"/>
                </a:solidFill>
                <a:latin typeface="Arial"/>
              </a:rPr>
              <a:t>◆  </a:t>
            </a:r>
            <a:r>
              <a:rPr b="1" sz="1350">
                <a:solidFill>
                  <a:srgbClr val="0B1A31"/>
                </a:solidFill>
                <a:latin typeface="Arial"/>
              </a:rPr>
              <a:t>“Have a vision. Be demanding.”</a:t>
            </a:r>
            <a:r>
              <a:rPr sz="1350">
                <a:solidFill>
                  <a:srgbClr val="02275A"/>
                </a:solidFill>
                <a:latin typeface="Arial"/>
              </a:rPr>
              <a:t> High standards, held with care, are a form of respect.</a:t>
            </a:r>
          </a:p>
          <a:p>
            <a:pPr>
              <a:lnSpc>
                <a:spcPct val="125000"/>
              </a:lnSpc>
              <a:spcAft>
                <a:spcPts val="700"/>
              </a:spcAft>
            </a:pPr>
            <a:r>
              <a:rPr sz="1350" b="0" i="0">
                <a:solidFill>
                  <a:srgbClr val="02275A"/>
                </a:solidFill>
                <a:latin typeface="Arial"/>
              </a:rPr>
              <a:t>◆  </a:t>
            </a:r>
            <a:r>
              <a:rPr b="1" sz="1350">
                <a:solidFill>
                  <a:srgbClr val="0B1A31"/>
                </a:solidFill>
                <a:latin typeface="Arial"/>
              </a:rPr>
              <a:t>“Perpetual optimism is a force multiplier.”</a:t>
            </a:r>
            <a:r>
              <a:rPr sz="1350">
                <a:solidFill>
                  <a:srgbClr val="02275A"/>
                </a:solidFill>
                <a:latin typeface="Arial"/>
              </a:rPr>
              <a:t> Your belief lifts the whole section.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Powell, My American Journey (1995); Powell, It Worked for Me: In Life and Leadership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