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Servant-Leadership</a:t>
            </a:r>
          </a:p>
          <a:p/>
          <a:p>
            <a:r>
              <a:t>THE FLAGSHIP SESSION. This is the program's leadership model — everything else in the weekend hangs off it.</a:t>
            </a:r>
          </a:p>
          <a:p/>
          <a:p>
            <a:r>
              <a:t>OPEN: "Every program decides what kind of leaders it builds. We've already decided."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SERVE THE COMMUNITY</a:t>
            </a:r>
          </a:p>
          <a:p/>
          <a:p>
            <a:r>
              <a:t>Commitment to Growth, Building Community.</a:t>
            </a:r>
          </a:p>
          <a:p/>
          <a:p>
            <a:r>
              <a:t>"Measure your leadership by who your people BECOME, not only how they perform."</a:t>
            </a:r>
          </a:p>
          <a:p/>
          <a:p>
            <a:r>
              <a:t>READ THE CALLOUT — it's the hinge to the hazing session: "A section that truly belongs to one another does not need to haze to prove it, and will not tolerate anyone who tries."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KNOW WHAT THEY NEED</a:t>
            </a:r>
          </a:p>
          <a:p/>
          <a:p>
            <a:r>
              <a:t>"You cannot lead a hungry, tired, unsafe, or excluded section to greatness."</a:t>
            </a:r>
          </a:p>
          <a:p/>
          <a:p>
            <a:r>
              <a:t>Walk the needs hierarchy quickly and make it literal: water, rest, safety, belonging — then performance.</a:t>
            </a:r>
          </a:p>
          <a:p/>
          <a:p>
            <a:r>
              <a:t>PRACTICAL: "If your people are dehydrated, your leadership problem is a water problem."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THE BEST TEST (statement slide)</a:t>
            </a:r>
          </a:p>
          <a:p/>
          <a:p>
            <a:r>
              <a:t>Greenleaf's own test. Read it as written.</a:t>
            </a:r>
          </a:p>
          <a:p/>
          <a:p>
            <a:r>
              <a:t>"Are they growing because of you? Healthier, wiser, stronger, freer — and more likely to serve others themselves?"</a:t>
            </a:r>
          </a:p>
          <a:p/>
          <a:p>
            <a:r>
              <a:t>Takeaway: "Judge yourself by how they grow."</a:t>
            </a:r>
          </a:p>
          <a:p/>
          <a:p>
            <a:r>
              <a:t>Let this sit. It's the most demanding sentence in the session.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SERVANT VS. THE OLD WAY</a:t>
            </a:r>
          </a:p>
          <a:p/>
          <a:p>
            <a:r>
              <a:t>Two columns. Read the old way in that voice, then reset.</a:t>
            </a:r>
          </a:p>
          <a:p/>
          <a:p>
            <a:r>
              <a:t>ASK QUIETLY: "Which column did the leader you remember most fall into?"</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THE FIVE SOURCES OF POWER</a:t>
            </a:r>
          </a:p>
          <a:p/>
          <a:p>
            <a:r>
              <a:t>French and Raven: coercive, reward, legitimate, expert, referent.</a:t>
            </a:r>
          </a:p>
          <a:p/>
          <a:p>
            <a:r>
              <a:t>THE POINT: "The first three come with the title and disappear with it. Expert and referent — competence and respect — are the two you build, and the two that last."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THE ANTIDOTE TO HAZING</a:t>
            </a:r>
          </a:p>
          <a:p/>
          <a:p>
            <a:r>
              <a:t>This is the bridge to the hazing session. Slow down.</a:t>
            </a:r>
          </a:p>
          <a:p/>
          <a:p>
            <a:r>
              <a:t>"Hazing is a broken answer to a real need — belonging. Servant-leadership meets that need without cruelty."</a:t>
            </a:r>
          </a:p>
          <a:p/>
          <a:p>
            <a:r>
              <a:t>"New members get developed, not tested. Welcomed, not weeded out."</a:t>
            </a:r>
          </a:p>
          <a:p/>
          <a:p>
            <a:r>
              <a:t>LAND: "A served section polices itself. People protect what protects them."</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16 — WHAT IT IS NOT</a:t>
            </a:r>
          </a:p>
          <a:p/>
          <a:p>
            <a:r>
              <a:t>CRITICAL SLIDE — some of them have been quietly hearing 'soft' for twenty minutes. Kill it here.</a:t>
            </a:r>
          </a:p>
          <a:p/>
          <a:p>
            <a:r>
              <a:t>Not permissive. Not doing their work. Not being liked. Not weakness.</a:t>
            </a:r>
          </a:p>
          <a:p/>
          <a:p>
            <a:r>
              <a:t>READ THE CALLOUT: "High support, high standards. Servant-leaders are often the most demanding people in the room — because they can push hard and still keep the room."</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17 — WHAT IT LOOKS LIKE HERE</a:t>
            </a:r>
          </a:p>
          <a:p/>
          <a:p>
            <a:r>
              <a:t>Translate it into their actual day.</a:t>
            </a:r>
          </a:p>
          <a:p/>
          <a:p>
            <a:r>
              <a:t>FIRST IN, LAST OUT appears here — flag it: "That's the creed, and it closes both days of this camp."</a:t>
            </a:r>
          </a:p>
          <a:p/>
          <a:p>
            <a:r>
              <a:t>BEST LINE: "The kindest thing you can do is refuse to let them be less than they can be."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18 — DOES IT ACTUALLY WORK?</a:t>
            </a:r>
          </a:p>
          <a:p/>
          <a:p>
            <a:r>
              <a:t>For the skeptics in the room. Keep it brisk.</a:t>
            </a:r>
          </a:p>
          <a:p/>
          <a:p>
            <a:r>
              <a:t>Higher trust, engagement, and performance. Stronger citizenship, lower turnover. A serving culture that reproduces itself.</a:t>
            </a:r>
          </a:p>
          <a:p/>
          <a:p>
            <a:r>
              <a:t>LAND: "The model that's right is also the model that wins."</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19 — BEFORE YOU LEAD THEM</a:t>
            </a:r>
          </a:p>
          <a:p/>
          <a:p>
            <a:r>
              <a:t>Four reflection questions. Don't answer them for the room — give real silence.</a:t>
            </a:r>
          </a:p>
          <a:p/>
          <a:p>
            <a:r>
              <a:t>THE ONE TO SIT ON: "Where are you tempted to lead first — for credit, control, or comfort?"</a:t>
            </a:r>
          </a:p>
          <a:p/>
          <a:p>
            <a:r>
              <a:t>Have them write one answer down.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"That's a Leader" (1:06)</a:t>
            </a:r>
          </a:p>
          <a:p/>
          <a:p>
            <a:r>
              <a:t>SET UP: "One clip, one question: what makes somebody a leader worth following?"</a:t>
            </a:r>
          </a:p>
          <a:p/>
          <a:p>
            <a:r>
              <a:t>Play it.</a:t>
            </a:r>
          </a:p>
          <a:p/>
          <a:p>
            <a:r>
              <a:t>AFTER: take two or three answers. Write the words they use where everyone can see them — you'll come back to them at the close.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20 — OUR COVENANT (statement slide)</a:t>
            </a:r>
          </a:p>
          <a:p/>
          <a:p>
            <a:r>
              <a:t>Read it as a commitment, not information. Slower and lower than the rest of the session.</a:t>
            </a:r>
          </a:p>
          <a:p/>
          <a:p>
            <a:r>
              <a:t>Takeaway: "We serve to lead."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21 — CLOSE: Serve First. Lead Always.</a:t>
            </a:r>
          </a:p>
          <a:p/>
          <a:p>
            <a:r>
              <a:t>Come back to the words they gave you after the icebreaker — point at them.</a:t>
            </a:r>
          </a:p>
          <a:p/>
          <a:p>
            <a:r>
              <a:t>"Put your people before your position, the mission before your moods, and the section before yourself."</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MODEL (statement slide)</a:t>
            </a:r>
          </a:p>
          <a:p/>
          <a:p>
            <a:r>
              <a:t>Read it.</a:t>
            </a:r>
          </a:p>
          <a:p/>
          <a:p>
            <a:r>
              <a:t>THE SENTENCE: "We do not lead in order to be served. We serve in order to lead."</a:t>
            </a:r>
          </a:p>
          <a:p/>
          <a:p>
            <a:r>
              <a:t>Takeaway: "Serve first. Lead always." That's our sign-off on every deck this weekend — point that out.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WHERE IT COMES FROM</a:t>
            </a:r>
          </a:p>
          <a:p/>
          <a:p>
            <a:r>
              <a:t>Robert K. Greenleaf, 1970, The Servant as Leader.</a:t>
            </a:r>
          </a:p>
          <a:p/>
          <a:p>
            <a:r>
              <a:t>"His premise was simple and radical: the best leaders are servants first."</a:t>
            </a:r>
          </a:p>
          <a:p/>
          <a:p>
            <a:r>
              <a:t>"It reframes leadership as stewardship, not privilege. Responsibility, not rank."</a:t>
            </a:r>
          </a:p>
          <a:p/>
          <a:p>
            <a:r>
              <a:t>Note it's now one of the most studied models in the world — business, military, education, church.</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SERVANT FIRST, LEADER SECOND</a:t>
            </a:r>
          </a:p>
          <a:p/>
          <a:p>
            <a:r>
              <a:t>"The order is the whole idea."</a:t>
            </a:r>
          </a:p>
          <a:p/>
          <a:p>
            <a:r>
              <a:t>CONTRAST: the leader-first serves only enough to protect the position.</a:t>
            </a:r>
          </a:p>
          <a:p/>
          <a:p>
            <a:r>
              <a:t>THE TEST: "Do the people grow, or do they just obey?"</a:t>
            </a:r>
          </a:p>
          <a:p/>
          <a:p>
            <a:r>
              <a:t>READ THE CALLOUT: "You weren't handed a title to be served. You were handed a section to serve — and to hold to the standard while you do."</a:t>
            </a:r>
          </a:p>
          <a:p/>
          <a:p>
            <a:r>
              <a:t>GIVE THEM THE DAILY QUESTION: not 'what do I want from them' but 'what do they need from me.'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WHY IT IS OUR MODEL</a:t>
            </a:r>
          </a:p>
          <a:p/>
          <a:p>
            <a:r>
              <a:t>"Not a trend we adopted. The identity we were built on."</a:t>
            </a:r>
          </a:p>
          <a:p/>
          <a:p>
            <a:r>
              <a:t>It's named by word in our Mission and Vision — point back to this morning.</a:t>
            </a:r>
          </a:p>
          <a:p/>
          <a:p>
            <a:r>
              <a:t>And it's the foundation of the director's scholarship: a dissertation on servant-leadership in the HBCU marching band.</a:t>
            </a:r>
          </a:p>
          <a:p/>
          <a:p>
            <a:r>
              <a:t>"The same model that earned the degrees now runs the block."</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THE TEN CHARACTERISTICS</a:t>
            </a:r>
          </a:p>
          <a:p/>
          <a:p>
            <a:r>
              <a:t>Larry Spears drew ten traits from Greenleaf's writing.</a:t>
            </a:r>
          </a:p>
          <a:p/>
          <a:p>
            <a:r>
              <a:t>Don't read all ten here — the next three slides group them. Just orient them: person, mission, community.</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SERVE THE PERSON</a:t>
            </a:r>
          </a:p>
          <a:p/>
          <a:p>
            <a:r>
              <a:t>Listening, Empathy, Healing, Awareness.</a:t>
            </a:r>
          </a:p>
          <a:p/>
          <a:p>
            <a:r>
              <a:t>BEST LINE ON THE SLIDE: "Most 'attitude' is an unheard need." Say it twice — it will change how they handle their hardest member.</a:t>
            </a:r>
          </a:p>
          <a:p/>
          <a:p>
            <a:r>
              <a:t>On Healing: sections carry homesickness, failure, conflict. Name that it's real.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SERVE THE MISSION</a:t>
            </a:r>
          </a:p>
          <a:p/>
          <a:p>
            <a:r>
              <a:t>Persuasion, Conceptualization, Foresight, Stewardship.</a:t>
            </a:r>
          </a:p>
          <a:p/>
          <a:p>
            <a:r>
              <a:t>EMPHASIZE: "Win buy-in with reasons and respect, not rank and volume."</a:t>
            </a:r>
          </a:p>
          <a:p/>
          <a:p>
            <a:r>
              <a:t>And Stewardship: "Your section, its instruments, and its name are held in trust. Return them better."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1</a:t>
            </a:r>
          </a:p>
          <a:p>
            <a:pPr>
              <a:lnSpc>
                <a:spcPct val="98000"/>
              </a:lnSpc>
              <a:spcAft>
                <a:spcPts val="1000"/>
              </a:spcAft>
            </a:pPr>
            <a:r>
              <a:rPr sz="5200" b="1" i="0">
                <a:solidFill>
                  <a:srgbClr val="FFFFFF"/>
                </a:solidFill>
                <a:latin typeface="Georgia"/>
              </a:rPr>
              <a:t>Servant-
Leadership</a:t>
            </a:r>
          </a:p>
          <a:p>
            <a:pPr>
              <a:spcAft>
                <a:spcPts val="0"/>
              </a:spcAft>
            </a:pPr>
            <a:r>
              <a:rPr sz="1700" b="0" i="1">
                <a:solidFill>
                  <a:srgbClr val="C9DAF0"/>
                </a:solidFill>
                <a:latin typeface="Arial"/>
              </a:rPr>
              <a:t>"The Model for The Marching Force"</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Saturday, August 1,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Serve the Community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last two are how you build something that outlasts you.</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9</a:t>
            </a:r>
          </a:p>
          <a:p>
            <a:pPr>
              <a:spcAft>
                <a:spcPts val="400"/>
              </a:spcAft>
            </a:pPr>
            <a:r>
              <a:rPr sz="1500" b="1" i="0">
                <a:solidFill>
                  <a:srgbClr val="02275A"/>
                </a:solidFill>
                <a:latin typeface="Arial"/>
              </a:rPr>
              <a:t>Commitment to Growth</a:t>
            </a:r>
          </a:p>
          <a:p>
            <a:pPr>
              <a:lnSpc>
                <a:spcPct val="130000"/>
              </a:lnSpc>
              <a:spcAft>
                <a:spcPts val="0"/>
              </a:spcAft>
            </a:pPr>
            <a:r>
              <a:rPr sz="1090" b="0" i="0">
                <a:solidFill>
                  <a:srgbClr val="4C5B72"/>
                </a:solidFill>
                <a:latin typeface="Arial"/>
              </a:rPr>
              <a:t>Measure your leadership by who your people become, not only how they perform.</a:t>
            </a:r>
          </a:p>
        </p:txBody>
      </p:sp>
      <p:sp>
        <p:nvSpPr>
          <p:cNvPr id="11" name="TextBox 10"/>
          <p:cNvSpPr txBox="1"/>
          <p:nvPr/>
        </p:nvSpPr>
        <p:spPr>
          <a:xfrm>
            <a:off x="713232" y="363016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Belonging is the point. A section that truly belongs to one another does not need to haze to prove it—and will not tolerate anyone who tries.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Know What They Need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cannot lead a hungry, tired, unsafe, or excluded section to greatness.</a:t>
            </a:r>
          </a:p>
        </p:txBody>
      </p:sp>
      <p:sp>
        <p:nvSpPr>
          <p:cNvPr id="10" name="TextBox 9"/>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Maslow, "A Theory of Human Motivation," Psychological Review (1943); Maslow, Motivation and Personality (1954).</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BEST TEST</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Greenleaf offered one test for whether you are truly leading as a servant. Look at the people you lead and ask: are they growing because of you? Are they becoming healthier, wiser, stronger, freer, and more able to lead themselves—and are they, in turn, beginning to serve others? If yes, you are a servant-leader. If your people only grow smaller in your presence, the title means nothing.</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JUDGE YOURSELF BY HOW THEY GROW.</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Servant vs. the Old Way</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Two ways to run a section. Only one builds people.</a:t>
            </a:r>
          </a:p>
        </p:txBody>
      </p:sp>
      <p:sp>
        <p:nvSpPr>
          <p:cNvPr id="10" name="TextBox 9"/>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1" name="TextBox 10"/>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Five Sources of Power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French and Raven named five. Servant-leaders build the two that last.</a:t>
            </a:r>
          </a:p>
        </p:txBody>
      </p:sp>
      <p:sp>
        <p:nvSpPr>
          <p:cNvPr id="10" name="TextBox 9"/>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French and Raven, "The Bases of Social Power," in Studies in Social Power (1959); Raven, "The Bases of Power: Origins and Recent Developments," Journal of Social Issues (1993).</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Antidote to Hazing</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Belonging, built the right way, leaves no room for cruelty.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belonging</a:t>
            </a:r>
            <a:r>
              <a:rPr sz="1350">
                <a:solidFill>
                  <a:srgbClr val="02275A"/>
                </a:solidFill>
                <a:latin typeface="Arial"/>
              </a:rPr>
              <a:t> a broken answer to a real need—belonging. Servant-leadership meets that need without cruelty.</a:t>
            </a:r>
          </a:p>
          <a:p>
            <a:pPr>
              <a:lnSpc>
                <a:spcPct val="125000"/>
              </a:lnSpc>
              <a:spcAft>
                <a:spcPts val="700"/>
              </a:spcAft>
            </a:pPr>
            <a:r>
              <a:rPr sz="1350" b="0" i="0">
                <a:solidFill>
                  <a:srgbClr val="02275A"/>
                </a:solidFill>
                <a:latin typeface="Arial"/>
              </a:rPr>
              <a:t>◆  </a:t>
            </a:r>
            <a:r>
              <a:rPr b="1" sz="1350">
                <a:solidFill>
                  <a:srgbClr val="0B1A31"/>
                </a:solidFill>
                <a:latin typeface="Arial"/>
              </a:rPr>
              <a:t>developed, not tested</a:t>
            </a:r>
            <a:r>
              <a:rPr sz="1350">
                <a:solidFill>
                  <a:srgbClr val="02275A"/>
                </a:solidFill>
                <a:latin typeface="Arial"/>
              </a:rPr>
              <a:t>ew members are developed, not tested; welcomed, not weeded out.</a:t>
            </a:r>
          </a:p>
          <a:p>
            <a:pPr>
              <a:lnSpc>
                <a:spcPct val="125000"/>
              </a:lnSpc>
              <a:spcAft>
                <a:spcPts val="700"/>
              </a:spcAft>
            </a:pPr>
            <a:r>
              <a:rPr sz="1350" b="0" i="0">
                <a:solidFill>
                  <a:srgbClr val="02275A"/>
                </a:solidFill>
                <a:latin typeface="Arial"/>
              </a:rPr>
              <a:t>◆  </a:t>
            </a:r>
            <a:r>
              <a:rPr b="1" sz="1350">
                <a:solidFill>
                  <a:srgbClr val="0B1A31"/>
                </a:solidFill>
                <a:latin typeface="Arial"/>
              </a:rPr>
              <a:t>preventing hazing</a:t>
            </a:r>
            <a:r>
              <a:rPr sz="1350">
                <a:solidFill>
                  <a:srgbClr val="02275A"/>
                </a:solidFill>
                <a:latin typeface="Arial"/>
              </a:rPr>
              <a:t> of your director's research—servant-leadership as a documented approach to preventing hazing in the HBCU marching band.</a:t>
            </a:r>
          </a:p>
          <a:p>
            <a:pPr>
              <a:lnSpc>
                <a:spcPct val="125000"/>
              </a:lnSpc>
              <a:spcAft>
                <a:spcPts val="700"/>
              </a:spcAft>
            </a:pPr>
            <a:r>
              <a:rPr sz="1350" b="0" i="0">
                <a:solidFill>
                  <a:srgbClr val="02275A"/>
                </a:solidFill>
                <a:latin typeface="Arial"/>
              </a:rPr>
              <a:t>◆  A served section polices itself: people protect what protects them.</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Jones, doctoral dissertation, North Carolina A&amp;T State University (2014); Jones, master's thesis, Gonzaga University (2012); Nuwer, Hazing: Destroying Young Lives (2018); HU Bands Anti-Hazing Policy (2026).</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It Is Not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Serving is not softness. Read this twice.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is not permissive. Servant-leaders hold the highest standards—they just hold them with people, not over them.</a:t>
            </a:r>
          </a:p>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is not doing their work for them. You develop your people; you do not carry them.</a:t>
            </a:r>
          </a:p>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is not being liked. It is being trusted—which will sometimes cost you being liked.</a:t>
            </a:r>
          </a:p>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is not weakness. It takes more strength to serve and stay demanding than to bark and walk away.</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High support, high standards. Servant-leaders are often the most demanding people in the room—because they can push hard and still keep the room.</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It Looks Like Here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Servant-leadership, translated into your section's day.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First in, last out</a:t>
            </a:r>
            <a:r>
              <a:rPr sz="1350">
                <a:solidFill>
                  <a:srgbClr val="02275A"/>
                </a:solidFill>
                <a:latin typeface="Arial"/>
              </a:rPr>
              <a:t>—you set up before them and break down after them.</a:t>
            </a:r>
          </a:p>
          <a:p>
            <a:pPr>
              <a:lnSpc>
                <a:spcPct val="125000"/>
              </a:lnSpc>
              <a:spcAft>
                <a:spcPts val="700"/>
              </a:spcAft>
            </a:pPr>
            <a:r>
              <a:rPr sz="1350" b="0" i="0">
                <a:solidFill>
                  <a:srgbClr val="02275A"/>
                </a:solidFill>
                <a:latin typeface="Arial"/>
              </a:rPr>
              <a:t>◆  </a:t>
            </a:r>
            <a:r>
              <a:rPr b="1" sz="1350">
                <a:solidFill>
                  <a:srgbClr val="0B1A31"/>
                </a:solidFill>
                <a:latin typeface="Arial"/>
              </a:rPr>
              <a:t>Remove obstacles</a:t>
            </a:r>
            <a:r>
              <a:rPr sz="1350">
                <a:solidFill>
                  <a:srgbClr val="02275A"/>
                </a:solidFill>
                <a:latin typeface="Arial"/>
              </a:rPr>
              <a:t>: the missing reed, the lost freshman, the water break nobody called.</a:t>
            </a:r>
          </a:p>
          <a:p>
            <a:pPr>
              <a:lnSpc>
                <a:spcPct val="125000"/>
              </a:lnSpc>
              <a:spcAft>
                <a:spcPts val="700"/>
              </a:spcAft>
            </a:pPr>
            <a:r>
              <a:rPr sz="1350" b="0" i="0">
                <a:solidFill>
                  <a:srgbClr val="02275A"/>
                </a:solidFill>
                <a:latin typeface="Arial"/>
              </a:rPr>
              <a:t>◆  </a:t>
            </a:r>
            <a:r>
              <a:rPr b="1" sz="1350">
                <a:solidFill>
                  <a:srgbClr val="0B1A31"/>
                </a:solidFill>
                <a:latin typeface="Arial"/>
              </a:rPr>
              <a:t>Develop, don't just direct</a:t>
            </a:r>
            <a:r>
              <a:rPr sz="1350">
                <a:solidFill>
                  <a:srgbClr val="02275A"/>
                </a:solidFill>
                <a:latin typeface="Arial"/>
              </a:rPr>
              <a:t>—teach the why, not only the what.</a:t>
            </a:r>
          </a:p>
          <a:p>
            <a:pPr>
              <a:lnSpc>
                <a:spcPct val="125000"/>
              </a:lnSpc>
              <a:spcAft>
                <a:spcPts val="700"/>
              </a:spcAft>
            </a:pPr>
            <a:r>
              <a:rPr sz="1350" b="0" i="0">
                <a:solidFill>
                  <a:srgbClr val="02275A"/>
                </a:solidFill>
                <a:latin typeface="Arial"/>
              </a:rPr>
              <a:t>◆  </a:t>
            </a:r>
            <a:r>
              <a:rPr b="1" sz="1350">
                <a:solidFill>
                  <a:srgbClr val="0B1A31"/>
                </a:solidFill>
                <a:latin typeface="Arial"/>
              </a:rPr>
              <a:t>Take the blame, give the credit</a:t>
            </a:r>
            <a:r>
              <a:rPr sz="1350">
                <a:solidFill>
                  <a:srgbClr val="02275A"/>
                </a:solidFill>
                <a:latin typeface="Arial"/>
              </a:rPr>
              <a:t>—always, and out loud.</a:t>
            </a:r>
          </a:p>
          <a:p>
            <a:pPr>
              <a:lnSpc>
                <a:spcPct val="125000"/>
              </a:lnSpc>
              <a:spcAft>
                <a:spcPts val="700"/>
              </a:spcAft>
            </a:pPr>
            <a:r>
              <a:rPr sz="1350" b="0" i="0">
                <a:solidFill>
                  <a:srgbClr val="02275A"/>
                </a:solidFill>
                <a:latin typeface="Arial"/>
              </a:rPr>
              <a:t>◆  </a:t>
            </a:r>
            <a:r>
              <a:rPr b="1" sz="1350">
                <a:solidFill>
                  <a:srgbClr val="0B1A31"/>
                </a:solidFill>
                <a:latin typeface="Arial"/>
              </a:rPr>
              <a:t>Serve the standard</a:t>
            </a:r>
            <a:r>
              <a:rPr sz="1350">
                <a:solidFill>
                  <a:srgbClr val="02275A"/>
                </a:solidFill>
                <a:latin typeface="Arial"/>
              </a:rPr>
              <a:t>: the kindest thing you can do is refuse to let them be less than they can be.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Does It Actually Work?</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research says yes—decisively.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trust, engagement, and team performance</a:t>
            </a:r>
            <a:r>
              <a:rPr sz="1350">
                <a:solidFill>
                  <a:srgbClr val="02275A"/>
                </a:solidFill>
                <a:latin typeface="Arial"/>
              </a:rPr>
              <a:t>hip to higher trust, engagement, and team performance.</a:t>
            </a:r>
          </a:p>
          <a:p>
            <a:pPr>
              <a:lnSpc>
                <a:spcPct val="125000"/>
              </a:lnSpc>
              <a:spcAft>
                <a:spcPts val="700"/>
              </a:spcAft>
            </a:pPr>
            <a:r>
              <a:rPr sz="1350" b="0" i="0">
                <a:solidFill>
                  <a:srgbClr val="02275A"/>
                </a:solidFill>
                <a:latin typeface="Arial"/>
              </a:rPr>
              <a:t>◆  </a:t>
            </a:r>
            <a:r>
              <a:rPr b="1" sz="1350">
                <a:solidFill>
                  <a:srgbClr val="0B1A31"/>
                </a:solidFill>
                <a:latin typeface="Arial"/>
              </a:rPr>
              <a:t>citizenship</a:t>
            </a:r>
            <a:r>
              <a:rPr sz="1350">
                <a:solidFill>
                  <a:srgbClr val="02275A"/>
                </a:solidFill>
                <a:latin typeface="Arial"/>
              </a:rPr>
              <a:t> stronger citizenship—people helping people—and lower turnover.</a:t>
            </a:r>
          </a:p>
          <a:p>
            <a:pPr>
              <a:lnSpc>
                <a:spcPct val="125000"/>
              </a:lnSpc>
              <a:spcAft>
                <a:spcPts val="700"/>
              </a:spcAft>
            </a:pPr>
            <a:r>
              <a:rPr sz="1350" b="0" i="0">
                <a:solidFill>
                  <a:srgbClr val="02275A"/>
                </a:solidFill>
                <a:latin typeface="Arial"/>
              </a:rPr>
              <a:t>◆  </a:t>
            </a:r>
            <a:r>
              <a:rPr b="1" sz="1350">
                <a:solidFill>
                  <a:srgbClr val="0B1A31"/>
                </a:solidFill>
                <a:latin typeface="Arial"/>
              </a:rPr>
              <a:t>serving culture</a:t>
            </a:r>
            <a:r>
              <a:rPr sz="1350">
                <a:solidFill>
                  <a:srgbClr val="02275A"/>
                </a:solidFill>
                <a:latin typeface="Arial"/>
              </a:rPr>
              <a:t>ving culture that reproduces itself: served people become serving leaders.</a:t>
            </a:r>
          </a:p>
          <a:p>
            <a:pPr>
              <a:lnSpc>
                <a:spcPct val="125000"/>
              </a:lnSpc>
              <a:spcAft>
                <a:spcPts val="700"/>
              </a:spcAft>
            </a:pPr>
            <a:r>
              <a:rPr sz="1350" b="0" i="0">
                <a:solidFill>
                  <a:srgbClr val="02275A"/>
                </a:solidFill>
                <a:latin typeface="Arial"/>
              </a:rPr>
              <a:t>◆  </a:t>
            </a:r>
            <a:r>
              <a:rPr b="1" sz="1350">
                <a:solidFill>
                  <a:srgbClr val="0B1A31"/>
                </a:solidFill>
                <a:latin typeface="Arial"/>
              </a:rPr>
              <a:t>wins</a:t>
            </a:r>
            <a:r>
              <a:rPr sz="1350">
                <a:solidFill>
                  <a:srgbClr val="02275A"/>
                </a:solidFill>
                <a:latin typeface="Arial"/>
              </a:rPr>
              <a:t>ther words, the model that is right is also the model that wins.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van Dierendonck, "Servant Leadership: A Review and Synthesis," Journal of Management (2011); Liden, Wayne, Liao, and Meuser, Academy of Management Journal (2014); Eva, Robin, Sendjaya, van Dierendonck, and Liden, The Leadership Quarterly (2019).</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Before You Lead Them</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Sit with these before the members arrive.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hardest to serve</a:t>
            </a:r>
            <a:r>
              <a:rPr sz="1350">
                <a:solidFill>
                  <a:srgbClr val="02275A"/>
                </a:solidFill>
                <a:latin typeface="Arial"/>
              </a:rPr>
              <a:t>ion will be hardest to serve—and what do they actually need from you?</a:t>
            </a:r>
          </a:p>
          <a:p>
            <a:pPr>
              <a:lnSpc>
                <a:spcPct val="125000"/>
              </a:lnSpc>
              <a:spcAft>
                <a:spcPts val="700"/>
              </a:spcAft>
            </a:pPr>
            <a:r>
              <a:rPr sz="1350" b="0" i="0">
                <a:solidFill>
                  <a:srgbClr val="02275A"/>
                </a:solidFill>
                <a:latin typeface="Arial"/>
              </a:rPr>
              <a:t>◆  </a:t>
            </a:r>
            <a:r>
              <a:rPr b="1" sz="1350">
                <a:solidFill>
                  <a:srgbClr val="0B1A31"/>
                </a:solidFill>
                <a:latin typeface="Arial"/>
              </a:rPr>
              <a:t>remove</a:t>
            </a:r>
            <a:r>
              <a:rPr sz="1350">
                <a:solidFill>
                  <a:srgbClr val="02275A"/>
                </a:solidFill>
                <a:latin typeface="Arial"/>
              </a:rPr>
              <a:t>s one obstacle you can remove for your people this week?</a:t>
            </a:r>
          </a:p>
          <a:p>
            <a:pPr>
              <a:lnSpc>
                <a:spcPct val="125000"/>
              </a:lnSpc>
              <a:spcAft>
                <a:spcPts val="700"/>
              </a:spcAft>
            </a:pPr>
            <a:r>
              <a:rPr sz="1350" b="0" i="0">
                <a:solidFill>
                  <a:srgbClr val="02275A"/>
                </a:solidFill>
                <a:latin typeface="Arial"/>
              </a:rPr>
              <a:t>◆  Where are you tempted to lead "first"—for credit, control, or comfort?</a:t>
            </a:r>
          </a:p>
          <a:p>
            <a:pPr>
              <a:lnSpc>
                <a:spcPct val="125000"/>
              </a:lnSpc>
              <a:spcAft>
                <a:spcPts val="700"/>
              </a:spcAft>
            </a:pPr>
            <a:r>
              <a:rPr sz="1350" b="0" i="0">
                <a:solidFill>
                  <a:srgbClr val="02275A"/>
                </a:solidFill>
                <a:latin typeface="Arial"/>
              </a:rPr>
              <a:t>◆  </a:t>
            </a:r>
            <a:r>
              <a:rPr b="1" sz="1350">
                <a:solidFill>
                  <a:srgbClr val="0B1A31"/>
                </a:solidFill>
                <a:latin typeface="Arial"/>
              </a:rPr>
              <a:t>become</a:t>
            </a:r>
            <a:r>
              <a:rPr sz="1350">
                <a:solidFill>
                  <a:srgbClr val="02275A"/>
                </a:solidFill>
                <a:latin typeface="Arial"/>
              </a:rPr>
              <a:t>ill your people become because you led them this year?</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One clip, one question: what makes someone a leader worth following?</a:t>
            </a:r>
          </a:p>
        </p:txBody>
      </p:sp>
      <p:sp>
        <p:nvSpPr>
          <p:cNvPr id="10" name="TextBox 9"/>
          <p:cNvSpPr txBox="1"/>
          <p:nvPr/>
        </p:nvSpPr>
        <p:spPr>
          <a:xfrm>
            <a:off x="713232" y="221284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“That's a Leader”</a:t>
            </a:r>
          </a:p>
          <a:p>
            <a:pPr algn="ctr">
              <a:spcAft>
                <a:spcPts val="500"/>
              </a:spcAft>
            </a:pPr>
            <a:r>
              <a:rPr sz="1700" b="1" i="0">
                <a:solidFill>
                  <a:srgbClr val="004AAD"/>
                </a:solidFill>
                <a:latin typeface="Georgia"/>
              </a:rPr>
              <a:t>youtu.be/0fpK9591u6M</a:t>
            </a:r>
          </a:p>
          <a:p>
            <a:pPr algn="ctr">
              <a:spcAft>
                <a:spcPts val="0"/>
              </a:spcAft>
            </a:pPr>
            <a:r>
              <a:rPr sz="950" b="1" i="0" spc="120">
                <a:solidFill>
                  <a:srgbClr val="B76E79"/>
                </a:solidFill>
                <a:latin typeface="Arial"/>
              </a:rPr>
              <a:t>WATCH · 1:06</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OUR COVENANT</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03</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This is the standard of leadership we hold one another to—not because it is soft, but because it is the hardest and highest way to lead, and because it is who The Marching Force is. We serve our people, we serve the mission, and we serve the ones who come after us. Lead any other way, and you are leading someone else's band.</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WE SERVE TO LEAD.</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Serve First.
Lead Always.</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Put your people before your position, the mission before your moods, and the section before yourself. Do that, and they will follow you anywhere—and become servant-leaders themselves. That is how a legacy is built, and how it is handed down.</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MODEL</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Every program decides what kind of leaders it builds. The Marching Force has already decided. We do not lead in order to be served—we serve in order to lead. Servant-leadership is not one option among many here. It is the model this band, this mission, and your director are built on, and it is the standard every leader in this room is held to.</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SERVE FIRST. LEAD ALWAYS.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Where It Comes From</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leadership idea with a name and an origin.</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Robert K. Greenleaf</a:t>
            </a:r>
            <a:r>
              <a:rPr sz="1350">
                <a:solidFill>
                  <a:srgbClr val="02275A"/>
                </a:solidFill>
                <a:latin typeface="Arial"/>
              </a:rPr>
              <a:t> by Robert K. Greenleaf in his 1970 essay The Servant as Leader, drawn from a lifetime studying how institutions and leaders actually work.</a:t>
            </a:r>
          </a:p>
          <a:p>
            <a:pPr>
              <a:lnSpc>
                <a:spcPct val="125000"/>
              </a:lnSpc>
              <a:spcAft>
                <a:spcPts val="700"/>
              </a:spcAft>
            </a:pPr>
            <a:r>
              <a:rPr sz="1350" b="0" i="0">
                <a:solidFill>
                  <a:srgbClr val="02275A"/>
                </a:solidFill>
                <a:latin typeface="Arial"/>
              </a:rPr>
              <a:t>◆  </a:t>
            </a:r>
            <a:r>
              <a:rPr b="1" sz="1350">
                <a:solidFill>
                  <a:srgbClr val="0B1A31"/>
                </a:solidFill>
                <a:latin typeface="Arial"/>
              </a:rPr>
              <a:t>servants first</a:t>
            </a:r>
            <a:r>
              <a:rPr sz="1350">
                <a:solidFill>
                  <a:srgbClr val="02275A"/>
                </a:solidFill>
                <a:latin typeface="Arial"/>
              </a:rPr>
              <a:t>s simple and radical: the best leaders are servants first—the desire to serve comes before the desire to lead.</a:t>
            </a:r>
          </a:p>
          <a:p>
            <a:pPr>
              <a:lnSpc>
                <a:spcPct val="125000"/>
              </a:lnSpc>
              <a:spcAft>
                <a:spcPts val="700"/>
              </a:spcAft>
            </a:pPr>
            <a:r>
              <a:rPr sz="1350" b="0" i="0">
                <a:solidFill>
                  <a:srgbClr val="02275A"/>
                </a:solidFill>
                <a:latin typeface="Arial"/>
              </a:rPr>
              <a:t>◆  </a:t>
            </a:r>
            <a:r>
              <a:rPr b="1" sz="1350">
                <a:solidFill>
                  <a:srgbClr val="0B1A31"/>
                </a:solidFill>
                <a:latin typeface="Arial"/>
              </a:rPr>
              <a:t>stewardship</a:t>
            </a:r>
            <a:r>
              <a:rPr sz="1350">
                <a:solidFill>
                  <a:srgbClr val="02275A"/>
                </a:solidFill>
                <a:latin typeface="Arial"/>
              </a:rPr>
              <a:t> leadership as stewardship, not privilege—responsibility, not rank.</a:t>
            </a:r>
          </a:p>
          <a:p>
            <a:pPr>
              <a:lnSpc>
                <a:spcPct val="125000"/>
              </a:lnSpc>
              <a:spcAft>
                <a:spcPts val="700"/>
              </a:spcAft>
            </a:pPr>
            <a:r>
              <a:rPr sz="1350" b="0" i="0">
                <a:solidFill>
                  <a:srgbClr val="02275A"/>
                </a:solidFill>
                <a:latin typeface="Arial"/>
              </a:rPr>
              <a:t>◆  Fifty years on, it is one of the most studied and adopted leadership models in the world—in business, the military, education, and the arts.</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Greenleaf, The Servant as Leader (1970) and Servant Leadership: A Journey into the Nature of Legitimate Power and Greatness (1977); Spears, "Character and Servant Leadership" (2010).</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Servant First, Leader Second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order is the whole idea.</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serve</a:t>
            </a:r>
            <a:r>
              <a:rPr sz="1350">
                <a:solidFill>
                  <a:srgbClr val="02275A"/>
                </a:solidFill>
                <a:latin typeface="Arial"/>
              </a:rPr>
              <a:t>gins with a genuine desire to serve—then a conscious choice to lead, so you can serve more people, better.</a:t>
            </a:r>
          </a:p>
          <a:p>
            <a:pPr>
              <a:lnSpc>
                <a:spcPct val="125000"/>
              </a:lnSpc>
              <a:spcAft>
                <a:spcPts val="700"/>
              </a:spcAft>
            </a:pPr>
            <a:r>
              <a:rPr sz="1350" b="0" i="0">
                <a:solidFill>
                  <a:srgbClr val="02275A"/>
                </a:solidFill>
                <a:latin typeface="Arial"/>
              </a:rPr>
              <a:t>◆  Contrast the "leader first," who leads for position, power, or applause—and serves only enough to protect it.</a:t>
            </a:r>
          </a:p>
          <a:p>
            <a:pPr>
              <a:lnSpc>
                <a:spcPct val="125000"/>
              </a:lnSpc>
              <a:spcAft>
                <a:spcPts val="700"/>
              </a:spcAft>
            </a:pPr>
            <a:r>
              <a:rPr sz="1350" b="0" i="0">
                <a:solidFill>
                  <a:srgbClr val="02275A"/>
                </a:solidFill>
                <a:latin typeface="Arial"/>
              </a:rPr>
              <a:t>◆  </a:t>
            </a:r>
            <a:r>
              <a:rPr b="1" sz="1350">
                <a:solidFill>
                  <a:srgbClr val="0B1A31"/>
                </a:solidFill>
                <a:latin typeface="Arial"/>
              </a:rPr>
              <a:t>grow</a:t>
            </a:r>
            <a:r>
              <a:rPr sz="1350">
                <a:solidFill>
                  <a:srgbClr val="02275A"/>
                </a:solidFill>
                <a:latin typeface="Arial"/>
              </a:rPr>
              <a:t>difference always shows up in the people: do they grow, or do they just obey?</a:t>
            </a:r>
          </a:p>
          <a:p>
            <a:pPr>
              <a:lnSpc>
                <a:spcPct val="125000"/>
              </a:lnSpc>
              <a:spcAft>
                <a:spcPts val="700"/>
              </a:spcAft>
            </a:pPr>
            <a:r>
              <a:rPr sz="1350" b="0" i="0">
                <a:solidFill>
                  <a:srgbClr val="02275A"/>
                </a:solidFill>
                <a:latin typeface="Arial"/>
              </a:rPr>
              <a:t>◆  </a:t>
            </a:r>
            <a:r>
              <a:rPr b="1" sz="1350">
                <a:solidFill>
                  <a:srgbClr val="0B1A31"/>
                </a:solidFill>
                <a:latin typeface="Arial"/>
              </a:rPr>
              <a:t>"What do they need from me?"</a:t>
            </a:r>
            <a:r>
              <a:rPr sz="1350">
                <a:solidFill>
                  <a:srgbClr val="02275A"/>
                </a:solidFill>
                <a:latin typeface="Arial"/>
              </a:rPr>
              <a:t>from "What do I want from them?" to "What do they need from me?"</a:t>
            </a:r>
          </a:p>
        </p:txBody>
      </p:sp>
      <p:sp>
        <p:nvSpPr>
          <p:cNvPr id="11" name="TextBox 10"/>
          <p:cNvSpPr txBox="1"/>
          <p:nvPr/>
        </p:nvSpPr>
        <p:spPr>
          <a:xfrm>
            <a:off x="713232" y="3840480"/>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The flip: you were not handed a title to be served. You were handed a section to serve—and to hold to the standard while you do.</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It Is Our Model</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Not a trend we adopted—the identity we were built on.</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Mission</a:t>
            </a:r>
            <a:r>
              <a:rPr sz="1350">
                <a:solidFill>
                  <a:srgbClr val="02275A"/>
                </a:solidFill>
                <a:latin typeface="Arial"/>
              </a:rPr>
              <a:t>sion and Vision name it by word: we develop members through servant-leadership and a commitment to excellence.</a:t>
            </a:r>
          </a:p>
          <a:p>
            <a:pPr>
              <a:lnSpc>
                <a:spcPct val="125000"/>
              </a:lnSpc>
              <a:spcAft>
                <a:spcPts val="700"/>
              </a:spcAft>
            </a:pPr>
            <a:r>
              <a:rPr sz="1350" b="0" i="0">
                <a:solidFill>
                  <a:srgbClr val="02275A"/>
                </a:solidFill>
                <a:latin typeface="Arial"/>
              </a:rPr>
              <a:t>◆  </a:t>
            </a:r>
            <a:r>
              <a:rPr b="1" sz="1350">
                <a:solidFill>
                  <a:srgbClr val="0B1A31"/>
                </a:solidFill>
                <a:latin typeface="Arial"/>
              </a:rPr>
              <a:t>doctoral dissertation</a:t>
            </a:r>
            <a:r>
              <a:rPr sz="1350">
                <a:solidFill>
                  <a:srgbClr val="02275A"/>
                </a:solidFill>
                <a:latin typeface="Arial"/>
              </a:rPr>
              <a:t>of your director's scholarship—a doctoral dissertation on a servant-leadership approach in the HBCU marching band, and years of research on band culture.</a:t>
            </a:r>
          </a:p>
          <a:p>
            <a:pPr>
              <a:lnSpc>
                <a:spcPct val="125000"/>
              </a:lnSpc>
              <a:spcAft>
                <a:spcPts val="700"/>
              </a:spcAft>
            </a:pPr>
            <a:r>
              <a:rPr sz="1350" b="0" i="0">
                <a:solidFill>
                  <a:srgbClr val="02275A"/>
                </a:solidFill>
                <a:latin typeface="Arial"/>
              </a:rPr>
              <a:t>◆  It is the through-line from the classroom to the field: the same model that earned the degrees now runs the block.</a:t>
            </a:r>
          </a:p>
          <a:p>
            <a:pPr>
              <a:lnSpc>
                <a:spcPct val="125000"/>
              </a:lnSpc>
              <a:spcAft>
                <a:spcPts val="700"/>
              </a:spcAft>
            </a:pPr>
            <a:r>
              <a:rPr sz="1350" b="0" i="0">
                <a:solidFill>
                  <a:srgbClr val="02275A"/>
                </a:solidFill>
                <a:latin typeface="Arial"/>
              </a:rPr>
              <a:t>◆  Lead this way and you are not following a fad—you are carrying the identity of The Marching Force.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The Marching Force Mission and Vision (HU Bands Handbook, 2026); Jones, doctoral dissertation, North Carolina A&amp;T State University (2014); Jones, master's thesis, Gonzaga University (2012).</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Ten Characteristics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Larry Spears drew ten traits from Greenleaf's writing.</a:t>
            </a:r>
          </a:p>
        </p:txBody>
      </p:sp>
      <p:sp>
        <p:nvSpPr>
          <p:cNvPr id="10" name="TextBox 9"/>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Spears, "Character and Servant Leadership: Ten Characteristics of Effective, Caring Leaders" (2010); Greenleaf, The Servant as Leader (1970).</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Serve the Person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first four traits are how you treat the member in front of you.</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Listening</a:t>
            </a:r>
          </a:p>
          <a:p>
            <a:pPr>
              <a:lnSpc>
                <a:spcPct val="130000"/>
              </a:lnSpc>
              <a:spcAft>
                <a:spcPts val="0"/>
              </a:spcAft>
            </a:pPr>
            <a:r>
              <a:rPr sz="1090" b="0" i="0">
                <a:solidFill>
                  <a:srgbClr val="4C5B72"/>
                </a:solidFill>
                <a:latin typeface="Arial"/>
              </a:rPr>
              <a:t>Hear the whole member before you correct. Most “attitude” is an unheard need.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SERVANT-LEADERSHIP</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Serve the Mission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next four are how you move the section toward the standard.</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5</a:t>
            </a:r>
          </a:p>
          <a:p>
            <a:pPr>
              <a:spcAft>
                <a:spcPts val="400"/>
              </a:spcAft>
            </a:pPr>
            <a:r>
              <a:rPr sz="1500" b="1" i="0">
                <a:solidFill>
                  <a:srgbClr val="02275A"/>
                </a:solidFill>
                <a:latin typeface="Arial"/>
              </a:rPr>
              <a:t>Persuasion</a:t>
            </a:r>
          </a:p>
          <a:p>
            <a:pPr>
              <a:lnSpc>
                <a:spcPct val="130000"/>
              </a:lnSpc>
              <a:spcAft>
                <a:spcPts val="0"/>
              </a:spcAft>
            </a:pPr>
            <a:r>
              <a:rPr sz="1090" b="0" i="0">
                <a:solidFill>
                  <a:srgbClr val="4C5B72"/>
                </a:solidFill>
                <a:latin typeface="Arial"/>
              </a:rPr>
              <a:t>Win buy-in with reasons and respect, not rank and volume.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