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 — TITLE: Emotional Intelligence</a:t>
            </a:r>
          </a:p>
          <a:p/>
          <a:p>
            <a:r>
              <a:t>SAY: "Your musicianship got you the position. This is the part that makes people actually want to follow you."</a:t>
            </a:r>
          </a:p>
          <a:p/>
          <a:p>
            <a:r>
              <a:t>CUE: Connect it back — "Know Yourself First told you who you are. This is how you run that person when the pressure is on."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10 — 5 · SOCIAL SKILL</a:t>
            </a:r>
          </a:p>
          <a:p/>
          <a:p>
            <a:r>
              <a:t>"Influence beats authority. People follow respect a lot further than they follow rank."</a:t>
            </a:r>
          </a:p>
          <a:p/>
          <a:p>
            <a:r>
              <a:t>De-escalation: lower your voice, name the tension, solve the problem instead of the ego.</a:t>
            </a:r>
          </a:p>
          <a:p/>
          <a:p>
            <a:r>
              <a:t>Hard message: direct, private, never in front of an audience.</a:t>
            </a:r>
          </a:p>
          <a:p/>
          <a:p>
            <a:r>
              <a:t>LAND IT: "Repair fast. A leader who apologizes well keeps the section's trust for years."</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11 — REACT OR RESPOND</a:t>
            </a:r>
          </a:p>
          <a:p/>
          <a:p>
            <a:r>
              <a:t>This slide is a contrast — walk the reacting column first, then the responding column.</a:t>
            </a:r>
          </a:p>
          <a:p/>
          <a:p>
            <a:r>
              <a:t>CUE: Read the reacting bullets in the tone of a leader losing it, then reset your voice for the responding ones. The tonal shift teaches more than the words.</a:t>
            </a:r>
          </a:p>
          <a:p/>
          <a:p>
            <a:r>
              <a:t>ASK: "Which column were you in the last time a rep went bad?" Let it be quiet. Nobody has to answer out loud.</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12 — MAKE NO MISTAKE (statement slide)</a:t>
            </a:r>
          </a:p>
          <a:p/>
          <a:p>
            <a:r>
              <a:t>The guardrail slide. Deliver it firmly.</a:t>
            </a:r>
          </a:p>
          <a:p/>
          <a:p>
            <a:r>
              <a:t>"Emotional intelligence is not softness. It is control. It doesn't lower the bar — it's how you hold the bar without losing yourself or your people."</a:t>
            </a:r>
          </a:p>
          <a:p/>
          <a:p>
            <a:r>
              <a:t>Takeaway: "EI is strength, not softness."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13 — CLOSE: Master Yourself. Move the Room.</a:t>
            </a:r>
          </a:p>
          <a:p/>
          <a:p>
            <a:r>
              <a:t>"Manage your own emotions before you manage anyone else's. The section will rise to the temperature you set."</a:t>
            </a:r>
          </a:p>
          <a:p/>
          <a:p>
            <a:r>
              <a:t>End on the sign-off. Don't add to it.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 — ICEBREAKER: The Pursuit of Happyness, "Basketball and Dreams" (2:16)</a:t>
            </a:r>
          </a:p>
          <a:p/>
          <a:p>
            <a:r>
              <a:t>SET UP: "Watch him manage two sets of emotions at once — his son's, and his own."</a:t>
            </a:r>
          </a:p>
          <a:p/>
          <a:p>
            <a:r>
              <a:t>Play it clean.</a:t>
            </a:r>
          </a:p>
          <a:p/>
          <a:p>
            <a:r>
              <a:t>AFTER: "He catches himself. He'd already said the wrong thing, and he came back and fixed it." Ask: "How many of you have said the right thing the wrong way, and had to go back?"</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3 — THE PREMISE (statement slide)</a:t>
            </a:r>
          </a:p>
          <a:p/>
          <a:p>
            <a:r>
              <a:t>Read it as written.</a:t>
            </a:r>
          </a:p>
          <a:p/>
          <a:p>
            <a:r>
              <a:t>The line to lean on: "Talent fills a chair. Composure, awareness, and empathy fill a leader."</a:t>
            </a:r>
          </a:p>
          <a:p/>
          <a:p>
            <a:r>
              <a:t>Takeaway: "Composure is a skill." Say it twice — it reframes EI from personality to something trainable.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4 — WHY IT RUNS THE ROOM</a:t>
            </a:r>
          </a:p>
          <a:p/>
          <a:p>
            <a:r>
              <a:t>SAY: "Your section catches your mood before they catch your instructions."</a:t>
            </a:r>
          </a:p>
          <a:p/>
          <a:p>
            <a:r>
              <a:t>Walk the bullets. Land: "They remember how you made them feel, not the words you used."</a:t>
            </a:r>
          </a:p>
          <a:p/>
          <a:p>
            <a:r>
              <a:t>CALLOUT ties the two sessions together — read it out loud, don't skip it.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5 — THE FIVE PARTS OF EI</a:t>
            </a:r>
          </a:p>
          <a:p/>
          <a:p>
            <a:r>
              <a:t>Goleman's five. Name them, don't explain them yet — the next five slides do that.</a:t>
            </a:r>
          </a:p>
          <a:p/>
          <a:p>
            <a:r>
              <a:t>CUE: "Five parts. We're going one at a time, and each one has something you can practice tomorrow."</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6 — 1 · SELF-AWARENESS</a:t>
            </a:r>
          </a:p>
          <a:p/>
          <a:p>
            <a:r>
              <a:t>"You cannot manage what you cannot name."</a:t>
            </a:r>
          </a:p>
          <a:p/>
          <a:p>
            <a:r>
              <a:t>Make the triggers concrete: the rep that won't clean, the member who tests you, the moment everyone's exhausted.</a:t>
            </a:r>
          </a:p>
          <a:p/>
          <a:p>
            <a:r>
              <a:t>THE ASK: "Go to a peer this week and ask how you come across when you're heated. Then believe them." That last part is the hard part — say it.</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7 — 2 · SELF-REGULATION</a:t>
            </a:r>
          </a:p>
          <a:p/>
          <a:p>
            <a:r>
              <a:t>Teach the amygdala hijack simply: "Strong emotion fires before thought. A few seconds of pause lets your judgment catch up."</a:t>
            </a:r>
          </a:p>
          <a:p/>
          <a:p>
            <a:r>
              <a:t>THE RULE, say it flat: "Never coach, correct, or text angry."</a:t>
            </a:r>
          </a:p>
          <a:p/>
          <a:p>
            <a:r>
              <a:t>Give them the out: "Take the rep back when you're level. Nobody loses respect for a leader who says 'give me a second.'"</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8 — 3 · MOTIVATION</a:t>
            </a:r>
          </a:p>
          <a:p/>
          <a:p>
            <a:r>
              <a:t>SAY: "Camp is long and it is hot. Your energy is the section's thermostat deep in the grind, not just at the start."</a:t>
            </a:r>
          </a:p>
          <a:p/>
          <a:p>
            <a:r>
              <a:t>KEY LINE: "Optimism is a discipline, not a personality. Choose it where they can see you."</a:t>
            </a:r>
          </a:p>
          <a:p/>
          <a:p>
            <a:r>
              <a:t>Model resilience out loud: lose a rep, reset, go again — no sulking, no blaming.</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9 — 4 · EMPATHY</a:t>
            </a:r>
          </a:p>
          <a:p/>
          <a:p>
            <a:r>
              <a:t>Slow down here. This is the one they'll need most during camp.</a:t>
            </a:r>
          </a:p>
          <a:p/>
          <a:p>
            <a:r>
              <a:t>"Watch for the change — the quiet member who goes quieter, the tears behind the sunglasses, the sudden attitude."</a:t>
            </a:r>
          </a:p>
          <a:p/>
          <a:p>
            <a:r>
              <a:t>GIVE THEM THE TOOL: "'You good?' is leadership. Ask before you assume."</a:t>
            </a:r>
          </a:p>
          <a:p/>
          <a:p>
            <a:r>
              <a:t>GUARDRAIL: "Empathy is not lowering the standard. It's understanding what a person needs to reach it." Say that clearly — some of them will hear empathy as softness.</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41248" y="2331720"/>
            <a:ext cx="8595360" cy="2377440"/>
          </a:xfrm>
          <a:prstGeom prst="rect">
            <a:avLst/>
          </a:prstGeom>
          <a:noFill/>
        </p:spPr>
        <p:txBody>
          <a:bodyPr wrap="square" lIns="0" rIns="0" tIns="0" bIns="0">
            <a:spAutoFit/>
          </a:bodyPr>
          <a:lstStyle/>
          <a:p>
            <a:pPr>
              <a:spcAft>
                <a:spcPts val="1200"/>
              </a:spcAft>
            </a:pPr>
            <a:r>
              <a:rPr sz="950" b="1" i="0" spc="200">
                <a:solidFill>
                  <a:srgbClr val="B76E79"/>
                </a:solidFill>
                <a:latin typeface="Arial"/>
              </a:rPr>
              <a:t>PRE-DRILL CAMP 2026 · LEADERSHIP SEMINARS · DAY 1</a:t>
            </a:r>
          </a:p>
          <a:p>
            <a:pPr>
              <a:lnSpc>
                <a:spcPct val="98000"/>
              </a:lnSpc>
              <a:spcAft>
                <a:spcPts val="1000"/>
              </a:spcAft>
            </a:pPr>
            <a:r>
              <a:rPr sz="5200" b="1" i="0">
                <a:solidFill>
                  <a:srgbClr val="FFFFFF"/>
                </a:solidFill>
                <a:latin typeface="Georgia"/>
              </a:rPr>
              <a:t>Emotional
Intelligence</a:t>
            </a:r>
          </a:p>
          <a:p>
            <a:pPr>
              <a:spcAft>
                <a:spcPts val="0"/>
              </a:spcAft>
            </a:pPr>
            <a:r>
              <a:rPr sz="1700" b="0" i="1">
                <a:solidFill>
                  <a:srgbClr val="C9DAF0"/>
                </a:solidFill>
                <a:latin typeface="Arial"/>
              </a:rPr>
              <a:t>"Manage Yourself. Read the Room."</a:t>
            </a:r>
          </a:p>
        </p:txBody>
      </p:sp>
      <p:sp>
        <p:nvSpPr>
          <p:cNvPr id="6" name="TextBox 5"/>
          <p:cNvSpPr txBox="1"/>
          <p:nvPr/>
        </p:nvSpPr>
        <p:spPr>
          <a:xfrm>
            <a:off x="841248" y="5532120"/>
            <a:ext cx="6400800" cy="822960"/>
          </a:xfrm>
          <a:prstGeom prst="rect">
            <a:avLst/>
          </a:prstGeom>
          <a:noFill/>
        </p:spPr>
        <p:txBody>
          <a:bodyPr wrap="square" lIns="0" rIns="0" tIns="0" bIns="0">
            <a:spAutoFit/>
          </a:bodyPr>
          <a:lstStyle/>
          <a:p>
            <a:pPr>
              <a:spcAft>
                <a:spcPts val="300"/>
              </a:spcAft>
            </a:pPr>
            <a:r>
              <a:rPr sz="1200" b="1" i="0">
                <a:solidFill>
                  <a:srgbClr val="FFFFFF"/>
                </a:solidFill>
                <a:latin typeface="Arial"/>
              </a:rPr>
              <a:t>Dr. Thomas L. Jones, Jr.</a:t>
            </a:r>
          </a:p>
          <a:p>
            <a:pPr>
              <a:spcAft>
                <a:spcPts val="0"/>
              </a:spcAft>
            </a:pPr>
            <a:r>
              <a:rPr sz="950" b="0" i="0">
                <a:solidFill>
                  <a:srgbClr val="C9DAF0"/>
                </a:solidFill>
                <a:latin typeface="Arial"/>
              </a:rPr>
              <a:t>Director of University Bands · Saturday, August 1, 2026</a:t>
            </a:r>
          </a:p>
        </p:txBody>
      </p:sp>
      <p:sp>
        <p:nvSpPr>
          <p:cNvPr id="7" name="TextBox 6"/>
          <p:cNvSpPr txBox="1"/>
          <p:nvPr/>
        </p:nvSpPr>
        <p:spPr>
          <a:xfrm>
            <a:off x="7315200" y="5532120"/>
            <a:ext cx="4023360" cy="822960"/>
          </a:xfrm>
          <a:prstGeom prst="rect">
            <a:avLst/>
          </a:prstGeom>
          <a:noFill/>
        </p:spPr>
        <p:txBody>
          <a:bodyPr wrap="square" lIns="0" rIns="0" tIns="0" bIns="0">
            <a:spAutoFit/>
          </a:bodyPr>
          <a:lstStyle/>
          <a:p>
            <a:pPr algn="r">
              <a:lnSpc>
                <a:spcPct val="130000"/>
              </a:lnSpc>
              <a:spcAft>
                <a:spcPts val="0"/>
              </a:spcAft>
            </a:pPr>
            <a:r>
              <a:rPr sz="950" b="0" i="0">
                <a:solidFill>
                  <a:srgbClr val="C9DAF0"/>
                </a:solidFill>
                <a:latin typeface="Arial"/>
              </a:rPr>
              <a:t>The Hampton University Marching Force
Hampton's Heartbeat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EMOTIONAL INTELLIGENCE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5 · Social Skill</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Move people without heat, without force.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Influence beats authority</a:t>
            </a:r>
            <a:r>
              <a:rPr sz="1350">
                <a:solidFill>
                  <a:srgbClr val="02275A"/>
                </a:solidFill>
                <a:latin typeface="Arial"/>
              </a:rPr>
              <a:t>—people follow respect a lot further than they follow rank.</a:t>
            </a:r>
          </a:p>
          <a:p>
            <a:pPr>
              <a:lnSpc>
                <a:spcPct val="125000"/>
              </a:lnSpc>
              <a:spcAft>
                <a:spcPts val="700"/>
              </a:spcAft>
            </a:pPr>
            <a:r>
              <a:rPr sz="1350" b="0" i="0">
                <a:solidFill>
                  <a:srgbClr val="02275A"/>
                </a:solidFill>
                <a:latin typeface="Arial"/>
              </a:rPr>
              <a:t>◆  De-escalate: lower your voice, name the tension, and solve the problem instead of the ego.</a:t>
            </a:r>
          </a:p>
          <a:p>
            <a:pPr>
              <a:lnSpc>
                <a:spcPct val="125000"/>
              </a:lnSpc>
              <a:spcAft>
                <a:spcPts val="700"/>
              </a:spcAft>
            </a:pPr>
            <a:r>
              <a:rPr sz="1350" b="0" i="0">
                <a:solidFill>
                  <a:srgbClr val="02275A"/>
                </a:solidFill>
                <a:latin typeface="Arial"/>
              </a:rPr>
              <a:t>◆  </a:t>
            </a:r>
            <a:r>
              <a:rPr b="1" sz="1350">
                <a:solidFill>
                  <a:srgbClr val="0B1A31"/>
                </a:solidFill>
                <a:latin typeface="Arial"/>
              </a:rPr>
              <a:t>clean</a:t>
            </a:r>
            <a:r>
              <a:rPr sz="1350">
                <a:solidFill>
                  <a:srgbClr val="02275A"/>
                </a:solidFill>
                <a:latin typeface="Arial"/>
              </a:rPr>
              <a:t>er the hard message clean—direct, private, and never in front of an audience.</a:t>
            </a:r>
          </a:p>
          <a:p>
            <a:pPr>
              <a:lnSpc>
                <a:spcPct val="125000"/>
              </a:lnSpc>
              <a:spcAft>
                <a:spcPts val="700"/>
              </a:spcAft>
            </a:pPr>
            <a:r>
              <a:rPr sz="1350" b="0" i="0">
                <a:solidFill>
                  <a:srgbClr val="02275A"/>
                </a:solidFill>
                <a:latin typeface="Arial"/>
              </a:rPr>
              <a:t>◆  Repair fast. A leader who apologizes well keeps the section's trust for years.</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EMOTIONAL INTELLIGENCE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React or Respond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Same moment on the field. Two very different leaders.</a:t>
            </a:r>
          </a:p>
        </p:txBody>
      </p:sp>
      <p:sp>
        <p:nvSpPr>
          <p:cNvPr id="10" name="TextBox 9"/>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1" name="TextBox 10"/>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MAKE NO MISTAKE</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02</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Emotional intelligence is not softness—it is control. It does not lower the bar; it is how you hold the bar without losing yourself or your people. The most emotionally intelligent leader in the room is often the most demanding one, because they can push hard and stay respected. Composure is not the opposite of intensity. It is what makes intensity safe to follow.</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EI IS STRENGTH, NOT SOFTNESS.</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YOUR CHARGE</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Master Yourself.
Move the Room.</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Manage your own emotions before you manage anyone else's. Read your people, meet them where they are, and lead them to the standard with a steady hand. The section will rise to the temperature you set—so set it high, and set it calm.</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Serve First. Lead Always. — Drive the Legacy.</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The Hampton University Marching Force
Hampton's Heartbeat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EMOTIONAL INTELLIGENCE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Icebreaker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Watch how a father manages his own emotions—and his son's—when everything is on the line.</a:t>
            </a:r>
          </a:p>
        </p:txBody>
      </p:sp>
      <p:sp>
        <p:nvSpPr>
          <p:cNvPr id="10" name="TextBox 9"/>
          <p:cNvSpPr txBox="1"/>
          <p:nvPr/>
        </p:nvSpPr>
        <p:spPr>
          <a:xfrm>
            <a:off x="713232" y="2212848"/>
            <a:ext cx="10762488" cy="1645920"/>
          </a:xfrm>
          <a:prstGeom prst="rect">
            <a:avLst/>
          </a:prstGeom>
          <a:noFill/>
        </p:spPr>
        <p:txBody>
          <a:bodyPr wrap="square" lIns="0" rIns="0" tIns="0" bIns="0">
            <a:spAutoFit/>
          </a:bodyPr>
          <a:lstStyle/>
          <a:p>
            <a:pPr algn="ctr">
              <a:spcAft>
                <a:spcPts val="800"/>
              </a:spcAft>
            </a:pPr>
            <a:r>
              <a:rPr sz="2000" b="0" i="0">
                <a:solidFill>
                  <a:srgbClr val="B76E79"/>
                </a:solidFill>
                <a:latin typeface="Arial"/>
              </a:rPr>
              <a:t>▶</a:t>
            </a:r>
          </a:p>
          <a:p>
            <a:pPr algn="ctr">
              <a:spcAft>
                <a:spcPts val="800"/>
              </a:spcAft>
            </a:pPr>
            <a:r>
              <a:rPr sz="2200" b="1" i="0">
                <a:solidFill>
                  <a:srgbClr val="0B1A31"/>
                </a:solidFill>
                <a:latin typeface="Georgia"/>
              </a:rPr>
              <a:t>The Pursuit of Happyness — “Basketball and Dreams”</a:t>
            </a:r>
          </a:p>
          <a:p>
            <a:pPr algn="ctr">
              <a:spcAft>
                <a:spcPts val="500"/>
              </a:spcAft>
            </a:pPr>
            <a:r>
              <a:rPr sz="1700" b="1" i="0">
                <a:solidFill>
                  <a:srgbClr val="004AAD"/>
                </a:solidFill>
                <a:latin typeface="Georgia"/>
              </a:rPr>
              <a:t>youtu.be/UZb2NOHPA2A</a:t>
            </a:r>
          </a:p>
          <a:p>
            <a:pPr algn="ctr">
              <a:spcAft>
                <a:spcPts val="0"/>
              </a:spcAft>
            </a:pPr>
            <a:r>
              <a:rPr sz="950" b="1" i="0" spc="120">
                <a:solidFill>
                  <a:srgbClr val="B76E79"/>
                </a:solidFill>
                <a:latin typeface="Arial"/>
              </a:rPr>
              <a:t>WATCH · 2:16</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PREMISE</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01</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Your musicianship earned you the position. Your emotional intelligence is what makes people want to follow you. Talent fills a chair; composure, awareness, and empathy fill a leader. You will be judged less by what you know than by how you carry yourself—and how you handle your people when it is hard.</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COMPOSURE IS A SKILL.</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EMOTIONAL INTELLIGENCE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Why It Runs the Room</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Emotions are contagious—and yours set the temperature.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mood</a:t>
            </a:r>
            <a:r>
              <a:rPr sz="1350">
                <a:solidFill>
                  <a:srgbClr val="02275A"/>
                </a:solidFill>
                <a:latin typeface="Arial"/>
              </a:rPr>
              <a:t> section catches your mood before they catch your instructions—calm spreads, and so does panic.</a:t>
            </a:r>
          </a:p>
          <a:p>
            <a:pPr>
              <a:lnSpc>
                <a:spcPct val="125000"/>
              </a:lnSpc>
              <a:spcAft>
                <a:spcPts val="700"/>
              </a:spcAft>
            </a:pPr>
            <a:r>
              <a:rPr sz="1350" b="0" i="0">
                <a:solidFill>
                  <a:srgbClr val="02275A"/>
                </a:solidFill>
                <a:latin typeface="Arial"/>
              </a:rPr>
              <a:t>◆  </a:t>
            </a:r>
            <a:r>
              <a:rPr b="1" sz="1350">
                <a:solidFill>
                  <a:srgbClr val="0B1A31"/>
                </a:solidFill>
                <a:latin typeface="Arial"/>
              </a:rPr>
              <a:t>emotional temperature</a:t>
            </a:r>
            <a:r>
              <a:rPr sz="1350">
                <a:solidFill>
                  <a:srgbClr val="02275A"/>
                </a:solidFill>
                <a:latin typeface="Arial"/>
              </a:rPr>
              <a:t>motional temperature of the block. Set it on purpose, not by accident.</a:t>
            </a:r>
          </a:p>
          <a:p>
            <a:pPr>
              <a:lnSpc>
                <a:spcPct val="125000"/>
              </a:lnSpc>
              <a:spcAft>
                <a:spcPts val="700"/>
              </a:spcAft>
            </a:pPr>
            <a:r>
              <a:rPr sz="1350" b="0" i="0">
                <a:solidFill>
                  <a:srgbClr val="02275A"/>
                </a:solidFill>
                <a:latin typeface="Arial"/>
              </a:rPr>
              <a:t>◆  </a:t>
            </a:r>
            <a:r>
              <a:rPr b="1" sz="1350">
                <a:solidFill>
                  <a:srgbClr val="0B1A31"/>
                </a:solidFill>
                <a:latin typeface="Arial"/>
              </a:rPr>
              <a:t>how you made them feel</a:t>
            </a:r>
            <a:r>
              <a:rPr sz="1350">
                <a:solidFill>
                  <a:srgbClr val="02275A"/>
                </a:solidFill>
                <a:latin typeface="Arial"/>
              </a:rPr>
              <a:t>sure, people remember how you made them feel, not the words you used.</a:t>
            </a:r>
          </a:p>
          <a:p>
            <a:pPr>
              <a:lnSpc>
                <a:spcPct val="125000"/>
              </a:lnSpc>
              <a:spcAft>
                <a:spcPts val="700"/>
              </a:spcAft>
            </a:pPr>
            <a:r>
              <a:rPr sz="1350" b="0" i="0">
                <a:solidFill>
                  <a:srgbClr val="02275A"/>
                </a:solidFill>
                <a:latin typeface="Arial"/>
              </a:rPr>
              <a:t>◆  Managing yourself first is what earns you the right to lead anyone else.</a:t>
            </a:r>
          </a:p>
        </p:txBody>
      </p:sp>
      <p:sp>
        <p:nvSpPr>
          <p:cNvPr id="11" name="TextBox 10"/>
          <p:cNvSpPr txBox="1"/>
          <p:nvPr/>
        </p:nvSpPr>
        <p:spPr>
          <a:xfrm>
            <a:off x="713232" y="3840480"/>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The through-line: Know Yourself First names who you are—Emotional Intelligence is how you run that person when the pressure is on.</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EMOTIONAL INTELLIGENCE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Five Parts of EI</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Daniel Goleman's model—built for exactly this work.</a:t>
            </a:r>
          </a:p>
        </p:txBody>
      </p:sp>
      <p:sp>
        <p:nvSpPr>
          <p:cNvPr id="10" name="TextBox 9"/>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Goleman, Emotional Intelligence (1995) and "What Makes a Leader?" (Harvard Business Review, 1998); Salovey and Mayer, "Emotional Intelligence" (1990); Mayer, Salovey, and Caruso, American Psychologist (2008).</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EMOTIONAL INTELLIGENCE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1 · Self-Awareness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You cannot manage what you cannot name.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in the moment</a:t>
            </a:r>
            <a:r>
              <a:rPr sz="1350">
                <a:solidFill>
                  <a:srgbClr val="02275A"/>
                </a:solidFill>
                <a:latin typeface="Arial"/>
              </a:rPr>
              <a:t>tion in the moment—name it before it starts driving you.</a:t>
            </a:r>
          </a:p>
          <a:p>
            <a:pPr>
              <a:lnSpc>
                <a:spcPct val="125000"/>
              </a:lnSpc>
              <a:spcAft>
                <a:spcPts val="700"/>
              </a:spcAft>
            </a:pPr>
            <a:r>
              <a:rPr sz="1350" b="0" i="0">
                <a:solidFill>
                  <a:srgbClr val="02275A"/>
                </a:solidFill>
                <a:latin typeface="Arial"/>
              </a:rPr>
              <a:t>◆  Know your triggers: the rep that won't clean, the member who tests you, the moment everyone is exhausted.</a:t>
            </a:r>
          </a:p>
          <a:p>
            <a:pPr>
              <a:lnSpc>
                <a:spcPct val="125000"/>
              </a:lnSpc>
              <a:spcAft>
                <a:spcPts val="700"/>
              </a:spcAft>
            </a:pPr>
            <a:r>
              <a:rPr sz="1350" b="0" i="0">
                <a:solidFill>
                  <a:srgbClr val="02275A"/>
                </a:solidFill>
                <a:latin typeface="Arial"/>
              </a:rPr>
              <a:t>◆  </a:t>
            </a:r>
            <a:r>
              <a:rPr b="1" sz="1350">
                <a:solidFill>
                  <a:srgbClr val="0B1A31"/>
                </a:solidFill>
                <a:latin typeface="Arial"/>
              </a:rPr>
              <a:t>Know Yourself First</a:t>
            </a:r>
            <a:r>
              <a:rPr sz="1350">
                <a:solidFill>
                  <a:srgbClr val="02275A"/>
                </a:solidFill>
                <a:latin typeface="Arial"/>
              </a:rPr>
              <a:t>Yourself First pays off—your wiring shows up loudest under stress.</a:t>
            </a:r>
          </a:p>
          <a:p>
            <a:pPr>
              <a:lnSpc>
                <a:spcPct val="125000"/>
              </a:lnSpc>
              <a:spcAft>
                <a:spcPts val="700"/>
              </a:spcAft>
            </a:pPr>
            <a:r>
              <a:rPr sz="1350" b="0" i="0">
                <a:solidFill>
                  <a:srgbClr val="02275A"/>
                </a:solidFill>
                <a:latin typeface="Arial"/>
              </a:rPr>
              <a:t>◆  Ask a trusted peer how you come across when you're heated—then believe them.</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EMOTIONAL INTELLIGENCE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2 · Self-Regulation</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pause between feeling and doing is where leaders live.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amygdala hijack</a:t>
            </a:r>
            <a:r>
              <a:rPr sz="1350">
                <a:solidFill>
                  <a:srgbClr val="02275A"/>
                </a:solidFill>
                <a:latin typeface="Arial"/>
              </a:rPr>
              <a:t>jack: strong emotion fires before thought. A few seconds of pause lets your judgment catch up.</a:t>
            </a:r>
          </a:p>
          <a:p>
            <a:pPr>
              <a:lnSpc>
                <a:spcPct val="125000"/>
              </a:lnSpc>
              <a:spcAft>
                <a:spcPts val="700"/>
              </a:spcAft>
            </a:pPr>
            <a:r>
              <a:rPr sz="1350" b="0" i="0">
                <a:solidFill>
                  <a:srgbClr val="02275A"/>
                </a:solidFill>
                <a:latin typeface="Arial"/>
              </a:rPr>
              <a:t>◆  </a:t>
            </a:r>
            <a:r>
              <a:rPr b="1" sz="1350">
                <a:solidFill>
                  <a:srgbClr val="0B1A31"/>
                </a:solidFill>
                <a:latin typeface="Arial"/>
              </a:rPr>
              <a:t>angry</a:t>
            </a:r>
            <a:r>
              <a:rPr sz="1350">
                <a:solidFill>
                  <a:srgbClr val="02275A"/>
                </a:solidFill>
                <a:latin typeface="Arial"/>
              </a:rPr>
              <a:t> coach, correct, or text angry. Take the rep back when you are level.</a:t>
            </a:r>
          </a:p>
          <a:p>
            <a:pPr>
              <a:lnSpc>
                <a:spcPct val="125000"/>
              </a:lnSpc>
              <a:spcAft>
                <a:spcPts val="700"/>
              </a:spcAft>
            </a:pPr>
            <a:r>
              <a:rPr sz="1350" b="0" i="0">
                <a:solidFill>
                  <a:srgbClr val="02275A"/>
                </a:solidFill>
                <a:latin typeface="Arial"/>
              </a:rPr>
              <a:t>◆  Your control gives your section permission to stay controlled.</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EMOTIONAL INTELLIGENCE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3 · Motivation</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Drive that doesn't need applause to keep going.</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deep into the grind</a:t>
            </a:r>
            <a:r>
              <a:rPr sz="1350">
                <a:solidFill>
                  <a:srgbClr val="02275A"/>
                </a:solidFill>
                <a:latin typeface="Arial"/>
              </a:rPr>
              <a:t>t. Your energy is the section's thermostat deep into the grind, not just at the start.</a:t>
            </a:r>
          </a:p>
          <a:p>
            <a:pPr>
              <a:lnSpc>
                <a:spcPct val="125000"/>
              </a:lnSpc>
              <a:spcAft>
                <a:spcPts val="700"/>
              </a:spcAft>
            </a:pPr>
            <a:r>
              <a:rPr sz="1350" b="0" i="0">
                <a:solidFill>
                  <a:srgbClr val="02275A"/>
                </a:solidFill>
                <a:latin typeface="Arial"/>
              </a:rPr>
              <a:t>◆  </a:t>
            </a:r>
            <a:r>
              <a:rPr b="1" sz="1350">
                <a:solidFill>
                  <a:srgbClr val="0B1A31"/>
                </a:solidFill>
                <a:latin typeface="Arial"/>
              </a:rPr>
              <a:t>purpose, not mood</a:t>
            </a:r>
            <a:r>
              <a:rPr sz="1350">
                <a:solidFill>
                  <a:srgbClr val="02275A"/>
                </a:solidFill>
                <a:latin typeface="Arial"/>
              </a:rPr>
              <a:t>, not mood—connect the grind to the goal, out loud and often.</a:t>
            </a:r>
          </a:p>
          <a:p>
            <a:pPr>
              <a:lnSpc>
                <a:spcPct val="125000"/>
              </a:lnSpc>
              <a:spcAft>
                <a:spcPts val="700"/>
              </a:spcAft>
            </a:pPr>
            <a:r>
              <a:rPr sz="1350" b="0" i="0">
                <a:solidFill>
                  <a:srgbClr val="02275A"/>
                </a:solidFill>
                <a:latin typeface="Arial"/>
              </a:rPr>
              <a:t>◆  Model resilience: lose a rep, reset, and go again without sulking or blaming.</a:t>
            </a:r>
          </a:p>
          <a:p>
            <a:pPr>
              <a:lnSpc>
                <a:spcPct val="125000"/>
              </a:lnSpc>
              <a:spcAft>
                <a:spcPts val="700"/>
              </a:spcAft>
            </a:pPr>
            <a:r>
              <a:rPr sz="1350" b="0" i="0">
                <a:solidFill>
                  <a:srgbClr val="02275A"/>
                </a:solidFill>
                <a:latin typeface="Arial"/>
              </a:rPr>
              <a:t>◆  Optimism is a discipline, not a personality. Choose it where they can see you.</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EMOTIONAL INTELLIGENCE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4 · Empathy</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Read the room—and the person right in front of you.</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change</a:t>
            </a:r>
            <a:r>
              <a:rPr sz="1350">
                <a:solidFill>
                  <a:srgbClr val="02275A"/>
                </a:solidFill>
                <a:latin typeface="Arial"/>
              </a:rPr>
              <a:t>for the change: the quiet member who goes quieter, the tears behind the sunglasses, the sudden attitude.</a:t>
            </a:r>
          </a:p>
          <a:p>
            <a:pPr>
              <a:lnSpc>
                <a:spcPct val="125000"/>
              </a:lnSpc>
              <a:spcAft>
                <a:spcPts val="700"/>
              </a:spcAft>
            </a:pPr>
            <a:r>
              <a:rPr sz="1350" b="0" i="0">
                <a:solidFill>
                  <a:srgbClr val="02275A"/>
                </a:solidFill>
                <a:latin typeface="Arial"/>
              </a:rPr>
              <a:t>◆  </a:t>
            </a:r>
            <a:r>
              <a:rPr b="1" sz="1350">
                <a:solidFill>
                  <a:srgbClr val="0B1A31"/>
                </a:solidFill>
                <a:latin typeface="Arial"/>
              </a:rPr>
              <a:t>"You good?"</a:t>
            </a:r>
            <a:r>
              <a:rPr sz="1350">
                <a:solidFill>
                  <a:srgbClr val="02275A"/>
                </a:solidFill>
                <a:latin typeface="Arial"/>
              </a:rPr>
              <a:t>you assume. "You good?" is leadership.</a:t>
            </a:r>
          </a:p>
          <a:p>
            <a:pPr>
              <a:lnSpc>
                <a:spcPct val="125000"/>
              </a:lnSpc>
              <a:spcAft>
                <a:spcPts val="700"/>
              </a:spcAft>
            </a:pPr>
            <a:r>
              <a:rPr sz="1350" b="0" i="0">
                <a:solidFill>
                  <a:srgbClr val="02275A"/>
                </a:solidFill>
                <a:latin typeface="Arial"/>
              </a:rPr>
              <a:t>◆  </a:t>
            </a:r>
            <a:r>
              <a:rPr b="1" sz="1350">
                <a:solidFill>
                  <a:srgbClr val="0B1A31"/>
                </a:solidFill>
                <a:latin typeface="Arial"/>
              </a:rPr>
              <a:t>reach</a:t>
            </a:r>
            <a:r>
              <a:rPr sz="1350">
                <a:solidFill>
                  <a:srgbClr val="02275A"/>
                </a:solidFill>
                <a:latin typeface="Arial"/>
              </a:rPr>
              <a:t>hy is not lowering the standard—it is understanding what a person needs to reach it.</a:t>
            </a:r>
          </a:p>
          <a:p>
            <a:pPr>
              <a:lnSpc>
                <a:spcPct val="125000"/>
              </a:lnSpc>
              <a:spcAft>
                <a:spcPts val="700"/>
              </a:spcAft>
            </a:pPr>
            <a:r>
              <a:rPr sz="1350" b="0" i="0">
                <a:solidFill>
                  <a:srgbClr val="02275A"/>
                </a:solidFill>
                <a:latin typeface="Arial"/>
              </a:rPr>
              <a:t>◆  Some of your people are carrying things you cannot see. Lead like it's true, because it is.</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