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Know Yourself First</a:t>
            </a:r>
          </a:p>
          <a:p/>
          <a:p>
            <a:r>
              <a:t>SAY: "Every leadership book starts somewhere else. We start in the mirror. You cannot lead people you don't understand, and that begins with you."</a:t>
            </a:r>
          </a:p>
          <a:p/>
          <a:p>
            <a:r>
              <a:t>CUE: Tell them up front they'll take a test in about fifteen minutes and need their phone. That stops the phones-out problem before it starts.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LEAD YOURSELF, THEN FLEX</a:t>
            </a:r>
          </a:p>
          <a:p/>
          <a:p>
            <a:r>
              <a:t>This is the whole payoff of the session.</a:t>
            </a:r>
          </a:p>
          <a:p/>
          <a:p>
            <a:r>
              <a:t>SAY: "Your job isn't to change your type. It's to stretch past it for the good of the section."</a:t>
            </a:r>
          </a:p>
          <a:p/>
          <a:p>
            <a:r>
              <a:t>Walk the T/F, J/P, E/I examples. Make it concrete: "Who on your line is your opposite?" Let them think of a real name.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OPEN DISCUSSION (facilitated)</a:t>
            </a:r>
          </a:p>
          <a:p/>
          <a:p>
            <a:r>
              <a:t>This is the heart of the session — protect the time for it.</a:t>
            </a:r>
          </a:p>
          <a:p/>
          <a:p>
            <a:r>
              <a:t>Work the four questions on screen. Don't rush to fill silence; let them think.</a:t>
            </a:r>
          </a:p>
          <a:p/>
          <a:p>
            <a:r>
              <a:t>FACILITATION CUES:</a:t>
            </a:r>
          </a:p>
          <a:p>
            <a:r>
              <a:t>· Pull in the quiet ones by type — "Any Introverts want to speak to this?" gets a laugh and a real answer.</a:t>
            </a:r>
          </a:p>
          <a:p>
            <a:r>
              <a:t>· If someone says "this is so me," push: "Where is it off?"</a:t>
            </a:r>
          </a:p>
          <a:p>
            <a:r>
              <a:t>· Watch the clock — you can spend the whole session here if you let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A WORD OF CAUTION (statement slide)</a:t>
            </a:r>
          </a:p>
          <a:p/>
          <a:p>
            <a:r>
              <a:t>This is the guardrail. Say it firmly.</a:t>
            </a:r>
          </a:p>
          <a:p/>
          <a:p>
            <a:r>
              <a:t>"Your type is a mirror, not a box — and never an excuse. 'That's just my personality' is not a reason to skip the standard or dodge a hard conversation."</a:t>
            </a:r>
          </a:p>
          <a:p/>
          <a:p>
            <a:r>
              <a:t>CUE: Expect somebody to try this on you within the week. Tell them now that you'll call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CLOSE: Know Yourself. Then Lead.</a:t>
            </a:r>
          </a:p>
          <a:p/>
          <a:p>
            <a:r>
              <a:t>Deliver the charge, then end.</a:t>
            </a:r>
          </a:p>
          <a:p/>
          <a:p>
            <a:r>
              <a:t>"You can't give your section what you haven't found in yourself first. Know your wiring, own your blind spots, and stretch past your defaults."</a:t>
            </a:r>
          </a:p>
          <a:p/>
          <a:p>
            <a:r>
              <a:t>Tell them to keep their four letters — Emotional Intelligence picks up right here.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Key and Peele, "Phone Call" (0:48)</a:t>
            </a:r>
          </a:p>
          <a:p/>
          <a:p>
            <a:r>
              <a:t>SET UP: "Watch how fast he changes."</a:t>
            </a:r>
          </a:p>
          <a:p/>
          <a:p>
            <a:r>
              <a:t>Play it. It's short — let the laugh happen.</a:t>
            </a:r>
          </a:p>
          <a:p/>
          <a:p>
            <a:r>
              <a:t>AFTER: "We all do that. Different face for a different room. That's not fake — that's human. The question is whether you know which one is actually you."</a:t>
            </a:r>
          </a:p>
          <a:p/>
          <a:p>
            <a:r>
              <a:t>Don't over-discuss. One or two reactions, then move.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 don't paraphrase.</a:t>
            </a:r>
          </a:p>
          <a:p/>
          <a:p>
            <a:r>
              <a:t>Then: "Before you can read your section, you have to read your own wiring — your defaults, your strengths, your blind spots."</a:t>
            </a:r>
          </a:p>
          <a:p/>
          <a:p>
            <a:r>
              <a:t>Land the takeaway: "Lead yourself first."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WHY SELF-AWARENESS COMES FIRST</a:t>
            </a:r>
          </a:p>
          <a:p/>
          <a:p>
            <a:r>
              <a:t>Walk the four bullets briskly.</a:t>
            </a:r>
          </a:p>
          <a:p/>
          <a:p>
            <a:r>
              <a:t>HIT HARDEST: "A blind spot you can't see becomes your section's problem to manage." Let that sit — most of them have been on the receiving end of somebody else's blind spot.</a:t>
            </a:r>
          </a:p>
          <a:p/>
          <a:p>
            <a:r>
              <a:t>CALLOUT: "Put language to how you're built — then use it to lead better, not to excuse yourself." Flag that you'll come back to the excuse part at the end.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THE TOOL: PERSONALITY TYPE</a:t>
            </a:r>
          </a:p>
          <a:p/>
          <a:p>
            <a:r>
              <a:t>Frame it honestly: "This is a mirror, not a verdict. Sixteen types, four letters each."</a:t>
            </a:r>
          </a:p>
          <a:p/>
          <a:p>
            <a:r>
              <a:t>SAY PLAINLY: "No type is better than another. Every one has leadership strengths and blind spots."</a:t>
            </a:r>
          </a:p>
          <a:p/>
          <a:p>
            <a:r>
              <a:t>Head off the eye-roll: some of them have taken this before or think it's a horoscope. Acknowledge it — "Use it as a starting point for conversation, not a box."</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THE FOUR PREFERENCES</a:t>
            </a:r>
          </a:p>
          <a:p/>
          <a:p>
            <a:r>
              <a:t>Walk the four pairs quickly — where you get energy, how you take in information, how you decide, how you organize.</a:t>
            </a:r>
          </a:p>
          <a:p/>
          <a:p>
            <a:r>
              <a:t>CUE: Keep this fast. They'll understand it better after they have their own result than they will from your explanation now.</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TAKE THE TEST, RIGHT NOW (activity)</a:t>
            </a:r>
          </a:p>
          <a:p/>
          <a:p>
            <a:r>
              <a:t>LOGISTICS — say all of it clearly:</a:t>
            </a:r>
          </a:p>
          <a:p>
            <a:r>
              <a:t>"Phones out. 16personalities.com. Ten minutes. Answer fast and honestly — first instinct, not the answer that makes you look like a good leader."</a:t>
            </a:r>
          </a:p>
          <a:p/>
          <a:p>
            <a:r>
              <a:t>Write the URL where everyone can see it.</a:t>
            </a:r>
          </a:p>
          <a:p/>
          <a:p>
            <a:r>
              <a:t>Set a visible timer. Circulate. At eight minutes give a two-minute warning.</a:t>
            </a:r>
          </a:p>
          <a:p/>
          <a:p>
            <a:r>
              <a:t>Bring them back with: "Everybody has four letters? Say yours to the person next to you."</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THE 16 TYPES</a:t>
            </a:r>
          </a:p>
          <a:p/>
          <a:p>
            <a:r>
              <a:t>Let them find themselves on the board. Give it a beat — there will be noise and comparing. That's fine, it's the point.</a:t>
            </a:r>
          </a:p>
          <a:p/>
          <a:p>
            <a:r>
              <a:t>Then: "Four families. Let's talk about what each one brings to a section."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WHAT YOUR FAMILY BRINGS</a:t>
            </a:r>
          </a:p>
          <a:p/>
          <a:p>
            <a:r>
              <a:t>Go family by family. As you name each, ask that group to raise hands so the room sees the mix.</a:t>
            </a:r>
          </a:p>
          <a:p/>
          <a:p>
            <a:r>
              <a:t>Analysts (NT) — vision and systems, can run past feelings.</a:t>
            </a:r>
          </a:p>
          <a:p>
            <a:r>
              <a:t>Diplomats (NF) — inspiration and empathy, can avoid hard calls.</a:t>
            </a:r>
          </a:p>
          <a:p>
            <a:r>
              <a:t>Sentinels (SJ) — reliability and order, can resist change.</a:t>
            </a:r>
          </a:p>
          <a:p>
            <a:r>
              <a:t>Explorers (SP) — energy and adaptability, can skip details.</a:t>
            </a:r>
          </a:p>
          <a:p/>
          <a:p>
            <a:r>
              <a:t>KEY POINT: "Every family has a watch-out. Yours is written right there. That's the part to own."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Know Yourself
First</a:t>
            </a:r>
          </a:p>
          <a:p>
            <a:pPr>
              <a:spcAft>
                <a:spcPts val="0"/>
              </a:spcAft>
            </a:pPr>
            <a:r>
              <a:rPr sz="1700" b="0" i="1">
                <a:solidFill>
                  <a:srgbClr val="C9DAF0"/>
                </a:solidFill>
                <a:latin typeface="Arial"/>
              </a:rPr>
              <a:t>"Self-Awareness as the Starting Point of Leadership"</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Lead Yourself, Then Flex</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your default—then meet your people where they are.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Thinking (T)</a:t>
            </a:r>
            <a:r>
              <a:rPr sz="1350">
                <a:solidFill>
                  <a:srgbClr val="02275A"/>
                </a:solidFill>
                <a:latin typeface="Arial"/>
              </a:rPr>
              <a:t>by Thinking (T), remember a Feeling (F) member needs the why and the care, not just the logic.</a:t>
            </a:r>
          </a:p>
          <a:p>
            <a:pPr>
              <a:lnSpc>
                <a:spcPct val="125000"/>
              </a:lnSpc>
              <a:spcAft>
                <a:spcPts val="700"/>
              </a:spcAft>
            </a:pPr>
            <a:r>
              <a:rPr sz="1350" b="0" i="0">
                <a:solidFill>
                  <a:srgbClr val="02275A"/>
                </a:solidFill>
                <a:latin typeface="Arial"/>
              </a:rPr>
              <a:t>◆  </a:t>
            </a:r>
            <a:r>
              <a:rPr b="1" sz="1350">
                <a:solidFill>
                  <a:srgbClr val="0B1A31"/>
                </a:solidFill>
                <a:latin typeface="Arial"/>
              </a:rPr>
              <a:t>Judging (J)</a:t>
            </a:r>
            <a:r>
              <a:rPr sz="1350">
                <a:solidFill>
                  <a:srgbClr val="02275A"/>
                </a:solidFill>
                <a:latin typeface="Arial"/>
              </a:rPr>
              <a:t>Judging (J) and structured, give a Perceiving (P) member room to get there their own way.</a:t>
            </a:r>
          </a:p>
          <a:p>
            <a:pPr>
              <a:lnSpc>
                <a:spcPct val="125000"/>
              </a:lnSpc>
              <a:spcAft>
                <a:spcPts val="700"/>
              </a:spcAft>
            </a:pPr>
            <a:r>
              <a:rPr sz="1350" b="0" i="0">
                <a:solidFill>
                  <a:srgbClr val="02275A"/>
                </a:solidFill>
                <a:latin typeface="Arial"/>
              </a:rPr>
              <a:t>◆  </a:t>
            </a:r>
            <a:r>
              <a:rPr b="1" sz="1350">
                <a:solidFill>
                  <a:srgbClr val="0B1A31"/>
                </a:solidFill>
                <a:latin typeface="Arial"/>
              </a:rPr>
              <a:t>Extraverted (E)</a:t>
            </a:r>
            <a:r>
              <a:rPr sz="1350">
                <a:solidFill>
                  <a:srgbClr val="02275A"/>
                </a:solidFill>
                <a:latin typeface="Arial"/>
              </a:rPr>
              <a:t>averted (E), make space for the Introverted (I) members who lead quietly and think before they speak.</a:t>
            </a:r>
          </a:p>
          <a:p>
            <a:pPr>
              <a:lnSpc>
                <a:spcPct val="125000"/>
              </a:lnSpc>
              <a:spcAft>
                <a:spcPts val="700"/>
              </a:spcAft>
            </a:pPr>
            <a:r>
              <a:rPr sz="1350" b="0" i="0">
                <a:solidFill>
                  <a:srgbClr val="02275A"/>
                </a:solidFill>
                <a:latin typeface="Arial"/>
              </a:rPr>
              <a:t>◆  </a:t>
            </a:r>
            <a:r>
              <a:rPr b="1" sz="1350">
                <a:solidFill>
                  <a:srgbClr val="0B1A31"/>
                </a:solidFill>
                <a:latin typeface="Arial"/>
              </a:rPr>
              <a:t>stretch past it</a:t>
            </a:r>
            <a:r>
              <a:rPr sz="1350">
                <a:solidFill>
                  <a:srgbClr val="02275A"/>
                </a:solidFill>
                <a:latin typeface="Arial"/>
              </a:rPr>
              <a:t> to change your type—it is to stretch past it for the good of the section.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Open Discussion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Now that you have your four letters—let's talk.</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does it feel true</a:t>
            </a:r>
            <a:r>
              <a:rPr sz="1350">
                <a:solidFill>
                  <a:srgbClr val="02275A"/>
                </a:solidFill>
                <a:latin typeface="Arial"/>
              </a:rPr>
              <a:t>, and does it feel true? Where is it off?</a:t>
            </a:r>
          </a:p>
          <a:p>
            <a:pPr>
              <a:lnSpc>
                <a:spcPct val="125000"/>
              </a:lnSpc>
              <a:spcAft>
                <a:spcPts val="700"/>
              </a:spcAft>
            </a:pPr>
            <a:r>
              <a:rPr sz="1350" b="0" i="0">
                <a:solidFill>
                  <a:srgbClr val="02275A"/>
                </a:solidFill>
                <a:latin typeface="Arial"/>
              </a:rPr>
              <a:t>◆  </a:t>
            </a:r>
            <a:r>
              <a:rPr b="1" sz="1350">
                <a:solidFill>
                  <a:srgbClr val="0B1A31"/>
                </a:solidFill>
                <a:latin typeface="Arial"/>
              </a:rPr>
              <a:t>how you lead your section</a:t>
            </a:r>
            <a:r>
              <a:rPr sz="1350">
                <a:solidFill>
                  <a:srgbClr val="02275A"/>
                </a:solidFill>
                <a:latin typeface="Arial"/>
              </a:rPr>
              <a:t> up in how you lead your section—for better and for worse?</a:t>
            </a:r>
          </a:p>
          <a:p>
            <a:pPr>
              <a:lnSpc>
                <a:spcPct val="125000"/>
              </a:lnSpc>
              <a:spcAft>
                <a:spcPts val="700"/>
              </a:spcAft>
            </a:pPr>
            <a:r>
              <a:rPr sz="1350" b="0" i="0">
                <a:solidFill>
                  <a:srgbClr val="02275A"/>
                </a:solidFill>
                <a:latin typeface="Arial"/>
              </a:rPr>
              <a:t>◆  </a:t>
            </a:r>
            <a:r>
              <a:rPr b="1" sz="1350">
                <a:solidFill>
                  <a:srgbClr val="0B1A31"/>
                </a:solidFill>
                <a:latin typeface="Arial"/>
              </a:rPr>
              <a:t>blind spot</a:t>
            </a:r>
            <a:r>
              <a:rPr sz="1350">
                <a:solidFill>
                  <a:srgbClr val="02275A"/>
                </a:solidFill>
                <a:latin typeface="Arial"/>
              </a:rPr>
              <a:t>lind spot your type warns you about. How will you cover it?</a:t>
            </a:r>
          </a:p>
          <a:p>
            <a:pPr>
              <a:lnSpc>
                <a:spcPct val="125000"/>
              </a:lnSpc>
              <a:spcAft>
                <a:spcPts val="700"/>
              </a:spcAft>
            </a:pPr>
            <a:r>
              <a:rPr sz="1350" b="0" i="0">
                <a:solidFill>
                  <a:srgbClr val="02275A"/>
                </a:solidFill>
                <a:latin typeface="Arial"/>
              </a:rPr>
              <a:t>◆  </a:t>
            </a:r>
            <a:r>
              <a:rPr b="1" sz="1350">
                <a:solidFill>
                  <a:srgbClr val="0B1A31"/>
                </a:solidFill>
                <a:latin typeface="Arial"/>
              </a:rPr>
              <a:t>your opposite</a:t>
            </a:r>
            <a:r>
              <a:rPr sz="1350">
                <a:solidFill>
                  <a:srgbClr val="02275A"/>
                </a:solidFill>
                <a:latin typeface="Arial"/>
              </a:rPr>
              <a:t>ine is your opposite—and how will you adjust to lead them well?</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A WORD OF CAUTION</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Your type is a mirror, not a box—and never an excuse. "That's just my personality" is not a reason to skip the standard or dodge the hard conversation. People are more than four letters, and they grow. Use what you learn here to understand yourself and your people—then lead them all to the same bar.</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A MIRROR, NOT A BOX.</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Know Yourself.
Then Lead.</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You cannot give your section what you have not found in yourself first. Know your wiring, own your blind spots, and stretch past your defaults—so you can lead every type of person on your line to the standard.</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We all wear a different face for a different room. This seminar is about knowing the one underneath.</a:t>
            </a:r>
          </a:p>
        </p:txBody>
      </p:sp>
      <p:sp>
        <p:nvSpPr>
          <p:cNvPr id="10" name="TextBox 9"/>
          <p:cNvSpPr txBox="1"/>
          <p:nvPr/>
        </p:nvSpPr>
        <p:spPr>
          <a:xfrm>
            <a:off x="713232" y="221284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Key and Peele — “Phone Call”</a:t>
            </a:r>
          </a:p>
          <a:p>
            <a:pPr algn="ctr">
              <a:spcAft>
                <a:spcPts val="500"/>
              </a:spcAft>
            </a:pPr>
            <a:r>
              <a:rPr sz="1700" b="1" i="0">
                <a:solidFill>
                  <a:srgbClr val="004AAD"/>
                </a:solidFill>
                <a:latin typeface="Georgia"/>
              </a:rPr>
              <a:t>youtu.be/qXH5CD3O7Oc</a:t>
            </a:r>
          </a:p>
          <a:p>
            <a:pPr algn="ctr">
              <a:spcAft>
                <a:spcPts val="0"/>
              </a:spcAft>
            </a:pPr>
            <a:r>
              <a:rPr sz="950" b="1" i="0" spc="120">
                <a:solidFill>
                  <a:srgbClr val="B76E79"/>
                </a:solidFill>
                <a:latin typeface="Arial"/>
              </a:rPr>
              <a:t>WATCH · 0:48</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 cannot lead people you do not understand—and that begins with understanding yourself. Before you can read your section, you have to read your own wiring: your defaults, your strengths, and your blind spots. Self-awareness is not soft. It is the first skill of a leader.</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LEAD YOURSELF FIRST.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Self-Awareness Comes First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section reads you before they ever follow you.</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how you show up</a:t>
            </a:r>
            <a:r>
              <a:rPr sz="1350">
                <a:solidFill>
                  <a:srgbClr val="02275A"/>
                </a:solidFill>
                <a:latin typeface="Arial"/>
              </a:rPr>
              <a:t>ct to how you show up—your tone, your defaults, your moods—long before they hear your words.</a:t>
            </a:r>
          </a:p>
          <a:p>
            <a:pPr>
              <a:lnSpc>
                <a:spcPct val="125000"/>
              </a:lnSpc>
              <a:spcAft>
                <a:spcPts val="700"/>
              </a:spcAft>
            </a:pPr>
            <a:r>
              <a:rPr sz="1350" b="0" i="0">
                <a:solidFill>
                  <a:srgbClr val="02275A"/>
                </a:solidFill>
                <a:latin typeface="Arial"/>
              </a:rPr>
              <a:t>◆  </a:t>
            </a:r>
            <a:r>
              <a:rPr b="1" sz="1350">
                <a:solidFill>
                  <a:srgbClr val="0B1A31"/>
                </a:solidFill>
                <a:latin typeface="Arial"/>
              </a:rPr>
              <a:t>your section's problem</a:t>
            </a:r>
            <a:r>
              <a:rPr sz="1350">
                <a:solidFill>
                  <a:srgbClr val="02275A"/>
                </a:solidFill>
                <a:latin typeface="Arial"/>
              </a:rPr>
              <a:t>t see becomes your section's problem to manage.</a:t>
            </a:r>
          </a:p>
          <a:p>
            <a:pPr>
              <a:lnSpc>
                <a:spcPct val="125000"/>
              </a:lnSpc>
              <a:spcAft>
                <a:spcPts val="700"/>
              </a:spcAft>
            </a:pPr>
            <a:r>
              <a:rPr sz="1350" b="0" i="0">
                <a:solidFill>
                  <a:srgbClr val="02275A"/>
                </a:solidFill>
                <a:latin typeface="Arial"/>
              </a:rPr>
              <a:t>◆  </a:t>
            </a:r>
            <a:r>
              <a:rPr b="1" sz="1350">
                <a:solidFill>
                  <a:srgbClr val="0B1A31"/>
                </a:solidFill>
                <a:latin typeface="Arial"/>
              </a:rPr>
              <a:t>on purpose</a:t>
            </a:r>
            <a:r>
              <a:rPr sz="1350">
                <a:solidFill>
                  <a:srgbClr val="02275A"/>
                </a:solidFill>
                <a:latin typeface="Arial"/>
              </a:rPr>
              <a:t>own wiring and you lead on purpose, not by accident or by mood.</a:t>
            </a:r>
          </a:p>
          <a:p>
            <a:pPr>
              <a:lnSpc>
                <a:spcPct val="125000"/>
              </a:lnSpc>
              <a:spcAft>
                <a:spcPts val="700"/>
              </a:spcAft>
            </a:pPr>
            <a:r>
              <a:rPr sz="1350" b="0" i="0">
                <a:solidFill>
                  <a:srgbClr val="02275A"/>
                </a:solidFill>
                <a:latin typeface="Arial"/>
              </a:rPr>
              <a:t>◆  </a:t>
            </a:r>
            <a:r>
              <a:rPr b="1" sz="1350">
                <a:solidFill>
                  <a:srgbClr val="0B1A31"/>
                </a:solidFill>
                <a:latin typeface="Arial"/>
              </a:rPr>
              <a:t>once you know your own starting point</a:t>
            </a:r>
            <a:r>
              <a:rPr sz="1350">
                <a:solidFill>
                  <a:srgbClr val="02275A"/>
                </a:solidFill>
                <a:latin typeface="Arial"/>
              </a:rPr>
              <a:t>have once you know your own starting point.</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Your move here: put language to how you are built—then use it to lead better, not to excuse yourself.</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Tool: Personality Type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Myers-Briggs framework—a mirror, not a verdict.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preferences</a:t>
            </a:r>
            <a:r>
              <a:rPr sz="1350">
                <a:solidFill>
                  <a:srgbClr val="02275A"/>
                </a:solidFill>
                <a:latin typeface="Arial"/>
              </a:rPr>
              <a:t>ur preferences across four dichotomies into one of 16 types—a shorthand for how you naturally operate.</a:t>
            </a:r>
          </a:p>
          <a:p>
            <a:pPr>
              <a:lnSpc>
                <a:spcPct val="125000"/>
              </a:lnSpc>
              <a:spcAft>
                <a:spcPts val="700"/>
              </a:spcAft>
            </a:pPr>
            <a:r>
              <a:rPr sz="1350" b="0" i="0">
                <a:solidFill>
                  <a:srgbClr val="02275A"/>
                </a:solidFill>
                <a:latin typeface="Arial"/>
              </a:rPr>
              <a:t>◆  </a:t>
            </a:r>
            <a:r>
              <a:rPr b="1" sz="1350">
                <a:solidFill>
                  <a:srgbClr val="0B1A31"/>
                </a:solidFill>
                <a:latin typeface="Arial"/>
              </a:rPr>
              <a:t>free test at 16Personalities</a:t>
            </a:r>
            <a:r>
              <a:rPr sz="1350">
                <a:solidFill>
                  <a:srgbClr val="02275A"/>
                </a:solidFill>
                <a:latin typeface="Arial"/>
              </a:rPr>
              <a:t> 16Personalities—quick, plain-language, and easy to discuss as a group.</a:t>
            </a:r>
          </a:p>
          <a:p>
            <a:pPr>
              <a:lnSpc>
                <a:spcPct val="125000"/>
              </a:lnSpc>
              <a:spcAft>
                <a:spcPts val="700"/>
              </a:spcAft>
            </a:pPr>
            <a:r>
              <a:rPr sz="1350" b="0" i="0">
                <a:solidFill>
                  <a:srgbClr val="02275A"/>
                </a:solidFill>
                <a:latin typeface="Arial"/>
              </a:rPr>
              <a:t>◆  </a:t>
            </a:r>
            <a:r>
              <a:rPr b="1" sz="1350">
                <a:solidFill>
                  <a:srgbClr val="0B1A31"/>
                </a:solidFill>
                <a:latin typeface="Arial"/>
              </a:rPr>
              <a:t>leadership strengths and blind spots</a:t>
            </a:r>
            <a:r>
              <a:rPr sz="1350">
                <a:solidFill>
                  <a:srgbClr val="02275A"/>
                </a:solidFill>
                <a:latin typeface="Arial"/>
              </a:rPr>
              <a:t>y type has leadership strengths and blind spots.</a:t>
            </a:r>
          </a:p>
          <a:p>
            <a:pPr>
              <a:lnSpc>
                <a:spcPct val="125000"/>
              </a:lnSpc>
              <a:spcAft>
                <a:spcPts val="700"/>
              </a:spcAft>
            </a:pPr>
            <a:r>
              <a:rPr sz="1350" b="0" i="0">
                <a:solidFill>
                  <a:srgbClr val="02275A"/>
                </a:solidFill>
                <a:latin typeface="Arial"/>
              </a:rPr>
              <a:t>◆  </a:t>
            </a:r>
            <a:r>
              <a:rPr b="1" sz="1350">
                <a:solidFill>
                  <a:srgbClr val="0B1A31"/>
                </a:solidFill>
                <a:latin typeface="Arial"/>
              </a:rPr>
              <a:t>starting point for the conversation</a:t>
            </a:r>
            <a:r>
              <a:rPr sz="1350">
                <a:solidFill>
                  <a:srgbClr val="02275A"/>
                </a:solidFill>
                <a:latin typeface="Arial"/>
              </a:rPr>
              <a:t>nt for the conversation—a mirror to look into, never a box to hide in.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Jung, Psychological Types (1921); Myers and Myers, Gifts Differing (1980); Myers, McCaulley, Quenk, and Hammer, MBTI Manual, 3rd ed. (1998); NERIS Analytics, 16Personalities (2011–present).</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Four Preferences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type is four letters—one from each pair.</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Take the Test—Right Now</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Ten honest minutes. Bring your four letters back to the room.</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16 Types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families, grouped by what drives each one.</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YOURSELF FIRST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Your Family Brings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 family leads—each with a strength and a watch-out.</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NT</a:t>
            </a:r>
          </a:p>
          <a:p>
            <a:pPr>
              <a:spcAft>
                <a:spcPts val="400"/>
              </a:spcAft>
            </a:pPr>
            <a:r>
              <a:rPr sz="1500" b="1" i="0">
                <a:solidFill>
                  <a:srgbClr val="02275A"/>
                </a:solidFill>
                <a:latin typeface="Arial"/>
              </a:rPr>
              <a:t>Analysts — the Strategists</a:t>
            </a:r>
          </a:p>
          <a:p>
            <a:pPr>
              <a:lnSpc>
                <a:spcPct val="130000"/>
              </a:lnSpc>
              <a:spcAft>
                <a:spcPts val="0"/>
              </a:spcAft>
            </a:pPr>
            <a:r>
              <a:rPr sz="1090" b="0" i="0">
                <a:solidFill>
                  <a:srgbClr val="4C5B72"/>
                </a:solidFill>
                <a:latin typeface="Arial"/>
              </a:rPr>
              <a:t>Strength: vision and systems. Watch-out: can run past people's feelings. Slow down and bring the section with you.</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