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 — TITLE: Welcome and Vision</a:t>
            </a:r>
          </a:p>
          <a:p/>
          <a:p>
            <a:r>
              <a:t>THE OPENING SESSION OF THE ENTIRE CAMP. Set the tone for two days here.</a:t>
            </a:r>
          </a:p>
          <a:p/>
          <a:p>
            <a:r>
              <a:t>SAY: "Before the membership arrives, the twenty-some people in this room decide what kind of band this is going to be."</a:t>
            </a:r>
          </a:p>
          <a:p/>
          <a:p>
            <a:r>
              <a:t>CUE: Start on time, to the second. You're about to spend two days teaching First In — model it now.</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10 — OUR PURPOSE (statement slide)</a:t>
            </a:r>
          </a:p>
          <a:p/>
          <a:p>
            <a:r>
              <a:t>READ IT VERBATIM. Do not paraphrase, do not shorten. This is the official statement.</a:t>
            </a:r>
          </a:p>
          <a:p/>
          <a:p>
            <a:r>
              <a:t>Takeaway: "Why we exist."</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11 — OUR MISSION (statement slide)</a:t>
            </a:r>
          </a:p>
          <a:p/>
          <a:p>
            <a:r>
              <a:t>READ IT VERBATIM.</a:t>
            </a:r>
          </a:p>
          <a:p/>
          <a:p>
            <a:r>
              <a:t>Takeaway: "What we do."</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12 — OUR VISION (statement slide)</a:t>
            </a:r>
          </a:p>
          <a:p/>
          <a:p>
            <a:r>
              <a:t>READ IT VERBATIM.</a:t>
            </a:r>
          </a:p>
          <a:p/>
          <a:p>
            <a:r>
              <a:t>Takeaway: "Where we are going."</a:t>
            </a:r>
          </a:p>
          <a:p/>
          <a:p>
            <a:r>
              <a:t>CUE: after all three, pause and ask if anything in them is unclear. These three statements govern every decision this year — it's worth the minute.</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13 — OPTIMIZE (the reveal)</a:t>
            </a:r>
          </a:p>
          <a:p/>
          <a:p>
            <a:r>
              <a:t>Dark full-bleed word slide. Let it land before you say anything.</a:t>
            </a:r>
          </a:p>
          <a:p/>
          <a:p>
            <a:r>
              <a:t>SAY: "This year's watchword. One word: OPTIMIZE."</a:t>
            </a:r>
          </a:p>
          <a:p/>
          <a:p>
            <a:r>
              <a:t>Don't explain it yet — the next slide does.</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14 — WHAT OPTIMIZE MEANS</a:t>
            </a:r>
          </a:p>
          <a:p/>
          <a:p>
            <a:r>
              <a:t>Four: Processes, Accountability, Efficiency, A Tighter Ship.</a:t>
            </a:r>
          </a:p>
          <a:p/>
          <a:p>
            <a:r>
              <a:t>MAKE IT CONCRETE: "Waste nothing — not a rep, not a minute, not a member's talent."</a:t>
            </a:r>
          </a:p>
          <a:p/>
          <a:p>
            <a:r>
              <a:t>ASK: "Name one thing in your section that is not optimized right now." Take three answers. Write them down — they're your fix list.</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15 — FROM THE HANDBOOK: THE STANDARD</a:t>
            </a:r>
          </a:p>
          <a:p/>
          <a:p>
            <a:r>
              <a:t>The Hampton Code of Conduct. Read the five.</a:t>
            </a:r>
          </a:p>
          <a:p/>
          <a:p>
            <a:r>
              <a:t>READ THE CALLOUT: "Servant-leadership — the leader serves first; authority is earned through care, not title."</a:t>
            </a:r>
          </a:p>
          <a:p/>
          <a:p>
            <a:r>
              <a:t>FLAG IT: "That's a whole session tomorrow. Hold it."</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16 — FROM THE HANDBOOK: OUR CULTURE</a:t>
            </a:r>
          </a:p>
          <a:p/>
          <a:p>
            <a:r>
              <a:t>Anti-hazing: belonging without cruelty.</a:t>
            </a:r>
          </a:p>
          <a:p/>
          <a:p>
            <a:r>
              <a:t>The battle-buddy system: we monitor, help, and account for one another — nobody moves alone.</a:t>
            </a:r>
          </a:p>
          <a:p/>
          <a:p>
            <a:r>
              <a:t>CUE: this connects straight to Last Out on Sunday. Plant it now.</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17 — THE 2026 SEASON</a:t>
            </a:r>
          </a:p>
          <a:p/>
          <a:p>
            <a:r>
              <a:t>Walk the schedule. Note the Norfolk State gym battle on October 17.</a:t>
            </a:r>
          </a:p>
          <a:p/>
          <a:p>
            <a:r>
              <a:t>"This is where the standard shows up — every Saturday."</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18 — THE WEEKEND AHEAD, DAY 1</a:t>
            </a:r>
          </a:p>
          <a:p/>
          <a:p>
            <a:r>
              <a:t>Preview today's sessions so they can pace themselves.</a:t>
            </a:r>
          </a:p>
          <a:p/>
          <a:p>
            <a:r>
              <a:t>Name the presenters where they aren't you.</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19 — THE WEEKEND AHEAD, DAY 2</a:t>
            </a:r>
          </a:p>
          <a:p/>
          <a:p>
            <a:r>
              <a:t>Preview Sunday, including the breakouts and the guest presenters — Mr. Jae Brown, Coach Megan and Coach Brint, and the student-led sessions.</a:t>
            </a:r>
          </a:p>
          <a:p/>
          <a:p>
            <a:r>
              <a:t>Give report time and location for tomorrow.</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2 — ICEBREAKER: Hampton at the Macy's Parade (1:12)</a:t>
            </a:r>
          </a:p>
          <a:p/>
          <a:p>
            <a:r>
              <a:t>SET UP: "Before we talk about where we're going, remember what this band can already do."</a:t>
            </a:r>
          </a:p>
          <a:p/>
          <a:p>
            <a:r>
              <a:t>Play it. Let them react — cheering is fine and good.</a:t>
            </a:r>
          </a:p>
          <a:p/>
          <a:p>
            <a:r>
              <a:t>AFTER: "That's us. That's the bar."</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20 — CLOSE: Set the Standard. Lead the Week.</a:t>
            </a:r>
          </a:p>
          <a:p/>
          <a:p>
            <a:r>
              <a:t>"Optimize your section — your processes, your accountability, your efficiency."</a:t>
            </a:r>
          </a:p>
          <a:p/>
          <a:p>
            <a:r>
              <a:t>End on the sign-off, then go straight into Know Yourself First.</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3 — WELCOME, LEADERS</a:t>
            </a:r>
          </a:p>
          <a:p/>
          <a:p>
            <a:r>
              <a:t>"This weekend we align on who we are, where we're going, and how we operate this year."</a:t>
            </a:r>
          </a:p>
          <a:p/>
          <a:p>
            <a:r>
              <a:t>SET EXPECTATIONS: sessions are short and direct — think, take notes, buy in.</a:t>
            </a:r>
          </a:p>
          <a:p/>
          <a:p>
            <a:r>
              <a:t>THE LINE THAT MATTERS: "By Monday the members will follow what you MODEL this weekend, not what we say."</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4 — THE BAND BY THE NUMBERS</a:t>
            </a:r>
          </a:p>
          <a:p/>
          <a:p>
            <a:r>
              <a:t>Walk the roster: Winds, Drumline, Auxiliary, Drum Majors, Support.</a:t>
            </a:r>
          </a:p>
          <a:p/>
          <a:p>
            <a:r>
              <a:t>CUE: let each section find their number. It makes the scale of the program real.</a:t>
            </a:r>
          </a:p>
          <a:p/>
          <a:p>
            <a:r>
              <a:t>NOTE: if the roster has shifted since this was built, say the current figure rather than reading the slide.</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5 — WHERE WE'RE HEADED</a:t>
            </a:r>
          </a:p>
          <a:p/>
          <a:p>
            <a:r>
              <a:t>The growth target, section by section.</a:t>
            </a:r>
          </a:p>
          <a:p/>
          <a:p>
            <a:r>
              <a:t>FRAME IT AS THEIR JOB: "Growth isn't a recruiting-office project. It's retention — and retention is culture, which is you."</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6 — THE ROAD TO HAMPTON</a:t>
            </a:r>
          </a:p>
          <a:p/>
          <a:p>
            <a:r>
              <a:t>Your own record. Deliver it plainly, not boastfully — the point is credibility, not applause.</a:t>
            </a:r>
          </a:p>
          <a:p/>
          <a:p>
            <a:r>
              <a:t>LAND: "What I ask of you, I've lived at every stop."</a:t>
            </a:r>
          </a:p>
          <a:p/>
          <a:p>
            <a:r>
              <a:t>End on the full circle — leading the band you marched in.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7 — THE MARCHING FORCE RECORD</a:t>
            </a:r>
          </a:p>
          <a:p/>
          <a:p>
            <a:r>
              <a:t>The national stages since 2017.</a:t>
            </a:r>
          </a:p>
          <a:p/>
          <a:p>
            <a:r>
              <a:t>"That record is already on the books. You're writing the next chapter."</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8 — A SCHOLAR OF HIS OWN FIELD</a:t>
            </a:r>
          </a:p>
          <a:p/>
          <a:p>
            <a:r>
              <a:t>Why the vision centers on servant-leadership and anti-hazing.</a:t>
            </a:r>
          </a:p>
          <a:p/>
          <a:p>
            <a:r>
              <a:t>READ THE CALLOUT: the dissertation, the Gonzaga thesis, and the 2026 publication all study servant-leadership and preventing hazing in HBCU marching bands.</a:t>
            </a:r>
          </a:p>
          <a:p/>
          <a:p>
            <a:r>
              <a:t>THE POINT: "This isn't borrowed philosophy. It's the research, and it's about programs exactly like this one."</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9 — A FEW FUN FACTS</a:t>
            </a:r>
          </a:p>
          <a:p/>
          <a:p>
            <a:r>
              <a:t>Lighten it deliberately. The last three slides were heavy on credentials.</a:t>
            </a:r>
          </a:p>
          <a:p/>
          <a:p>
            <a:r>
              <a:t>CUE: this humanizes you before you ask them for buy-in on purpose, mission, and vision. Don't skip it to save time.</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41248" y="2331720"/>
            <a:ext cx="8595360" cy="2377440"/>
          </a:xfrm>
          <a:prstGeom prst="rect">
            <a:avLst/>
          </a:prstGeom>
          <a:noFill/>
        </p:spPr>
        <p:txBody>
          <a:bodyPr wrap="square" lIns="0" rIns="0" tIns="0" bIns="0">
            <a:spAutoFit/>
          </a:bodyPr>
          <a:lstStyle/>
          <a:p>
            <a:pPr>
              <a:spcAft>
                <a:spcPts val="1200"/>
              </a:spcAft>
            </a:pPr>
            <a:r>
              <a:rPr sz="950" b="1" i="0" spc="200">
                <a:solidFill>
                  <a:srgbClr val="B76E79"/>
                </a:solidFill>
                <a:latin typeface="Arial"/>
              </a:rPr>
              <a:t>PRE-DRILL CAMP 2026 · LEADERSHIP SEMINARS · DAY 1</a:t>
            </a:r>
          </a:p>
          <a:p>
            <a:pPr>
              <a:lnSpc>
                <a:spcPct val="98000"/>
              </a:lnSpc>
              <a:spcAft>
                <a:spcPts val="1000"/>
              </a:spcAft>
            </a:pPr>
            <a:r>
              <a:rPr sz="5200" b="1" i="0">
                <a:solidFill>
                  <a:srgbClr val="FFFFFF"/>
                </a:solidFill>
                <a:latin typeface="Georgia"/>
              </a:rPr>
              <a:t>Welcome
and Vision</a:t>
            </a:r>
          </a:p>
          <a:p>
            <a:pPr>
              <a:spcAft>
                <a:spcPts val="0"/>
              </a:spcAft>
            </a:pPr>
            <a:r>
              <a:rPr sz="1700" b="0" i="1">
                <a:solidFill>
                  <a:srgbClr val="C9DAF0"/>
                </a:solidFill>
                <a:latin typeface="Arial"/>
              </a:rPr>
              <a:t>"The Standard and The Why"</a:t>
            </a:r>
          </a:p>
        </p:txBody>
      </p:sp>
      <p:sp>
        <p:nvSpPr>
          <p:cNvPr id="6" name="TextBox 5"/>
          <p:cNvSpPr txBox="1"/>
          <p:nvPr/>
        </p:nvSpPr>
        <p:spPr>
          <a:xfrm>
            <a:off x="841248" y="5532120"/>
            <a:ext cx="6400800" cy="822960"/>
          </a:xfrm>
          <a:prstGeom prst="rect">
            <a:avLst/>
          </a:prstGeom>
          <a:noFill/>
        </p:spPr>
        <p:txBody>
          <a:bodyPr wrap="square" lIns="0" rIns="0" tIns="0" bIns="0">
            <a:spAutoFit/>
          </a:bodyPr>
          <a:lstStyle/>
          <a:p>
            <a:pPr>
              <a:spcAft>
                <a:spcPts val="300"/>
              </a:spcAft>
            </a:pPr>
            <a:r>
              <a:rPr sz="1200" b="1" i="0">
                <a:solidFill>
                  <a:srgbClr val="FFFFFF"/>
                </a:solidFill>
                <a:latin typeface="Arial"/>
              </a:rPr>
              <a:t>Dr. Thomas L. Jones, Jr.</a:t>
            </a:r>
          </a:p>
          <a:p>
            <a:pPr>
              <a:spcAft>
                <a:spcPts val="0"/>
              </a:spcAft>
            </a:pPr>
            <a:r>
              <a:rPr sz="950" b="0" i="0">
                <a:solidFill>
                  <a:srgbClr val="C9DAF0"/>
                </a:solidFill>
                <a:latin typeface="Arial"/>
              </a:rPr>
              <a:t>Director of University Bands · Saturday, August 1, 2026</a:t>
            </a:r>
          </a:p>
        </p:txBody>
      </p:sp>
      <p:sp>
        <p:nvSpPr>
          <p:cNvPr id="7" name="TextBox 6"/>
          <p:cNvSpPr txBox="1"/>
          <p:nvPr/>
        </p:nvSpPr>
        <p:spPr>
          <a:xfrm>
            <a:off x="7315200" y="5532120"/>
            <a:ext cx="4023360" cy="822960"/>
          </a:xfrm>
          <a:prstGeom prst="rect">
            <a:avLst/>
          </a:prstGeom>
          <a:noFill/>
        </p:spPr>
        <p:txBody>
          <a:bodyPr wrap="square" lIns="0" rIns="0" tIns="0" bIns="0">
            <a:spAutoFit/>
          </a:bodyPr>
          <a:lstStyle/>
          <a:p>
            <a:pPr algn="r">
              <a:lnSpc>
                <a:spcPct val="130000"/>
              </a:lnSpc>
              <a:spcAft>
                <a:spcPts val="0"/>
              </a:spcAft>
            </a:pPr>
            <a:r>
              <a:rPr sz="950" b="0" i="0">
                <a:solidFill>
                  <a:srgbClr val="C9DAF0"/>
                </a:solidFill>
                <a:latin typeface="Arial"/>
              </a:rPr>
              <a:t>The Hampton University Marching Force
Hampton's Heartbeat</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9.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EEF4FA">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1097280"/>
            <a:ext cx="5486400" cy="365760"/>
          </a:xfrm>
          <a:prstGeom prst="rect">
            <a:avLst/>
          </a:prstGeom>
          <a:noFill/>
        </p:spPr>
        <p:txBody>
          <a:bodyPr wrap="square" lIns="0" rIns="0" tIns="0" bIns="0">
            <a:spAutoFit/>
          </a:bodyPr>
          <a:lstStyle/>
          <a:p>
            <a:pPr>
              <a:spcAft>
                <a:spcPts val="0"/>
              </a:spcAft>
            </a:pPr>
            <a:r>
              <a:rPr sz="1000" b="1" i="0" spc="220">
                <a:solidFill>
                  <a:srgbClr val="004AAD"/>
                </a:solidFill>
                <a:latin typeface="Arial"/>
              </a:rPr>
              <a:t>OUR PURPOSE</a:t>
            </a:r>
          </a:p>
        </p:txBody>
      </p:sp>
      <p:sp>
        <p:nvSpPr>
          <p:cNvPr id="7" name="TextBox 6"/>
          <p:cNvSpPr txBox="1"/>
          <p:nvPr/>
        </p:nvSpPr>
        <p:spPr>
          <a:xfrm>
            <a:off x="9692640" y="502920"/>
            <a:ext cx="1920240" cy="1645920"/>
          </a:xfrm>
          <a:prstGeom prst="rect">
            <a:avLst/>
          </a:prstGeom>
          <a:noFill/>
        </p:spPr>
        <p:txBody>
          <a:bodyPr wrap="square" lIns="0" rIns="0" tIns="0" bIns="0">
            <a:spAutoFit/>
          </a:bodyPr>
          <a:lstStyle/>
          <a:p>
            <a:pPr algn="r">
              <a:spcAft>
                <a:spcPts val="0"/>
              </a:spcAft>
            </a:pPr>
            <a:r>
              <a:rPr sz="10000" b="1" i="0">
                <a:solidFill>
                  <a:srgbClr val="C9DAF0"/>
                </a:solidFill>
                <a:latin typeface="Georgia"/>
              </a:rPr>
              <a:t>01</a:t>
            </a:r>
          </a:p>
        </p:txBody>
      </p:sp>
      <p:sp>
        <p:nvSpPr>
          <p:cNvPr id="8" name="TextBox 7"/>
          <p:cNvSpPr txBox="1"/>
          <p:nvPr/>
        </p:nvSpPr>
        <p:spPr>
          <a:xfrm>
            <a:off x="713232" y="1737360"/>
            <a:ext cx="9692640" cy="3291840"/>
          </a:xfrm>
          <a:prstGeom prst="rect">
            <a:avLst/>
          </a:prstGeom>
          <a:noFill/>
        </p:spPr>
        <p:txBody>
          <a:bodyPr wrap="square" lIns="0" rIns="0" tIns="0" bIns="0">
            <a:spAutoFit/>
          </a:bodyPr>
          <a:lstStyle/>
          <a:p>
            <a:pPr>
              <a:lnSpc>
                <a:spcPct val="142000"/>
              </a:lnSpc>
              <a:spcAft>
                <a:spcPts val="0"/>
              </a:spcAft>
            </a:pPr>
            <a:r>
              <a:rPr sz="1800" b="0" i="0">
                <a:solidFill>
                  <a:srgbClr val="0B1A31"/>
                </a:solidFill>
                <a:latin typeface="Georgia"/>
              </a:rPr>
              <a:t>The purpose of The Hampton University Marching Force is to create an enriching musical environment that empowers students to excel as performers, scholars, and leaders. We exist to cultivate discipline, creativity, and character through music while providing experiences that uplift our community, preserve our legacy, and inspire excellence in all areas of life.</a:t>
            </a:r>
          </a:p>
        </p:txBody>
      </p:sp>
      <p:sp>
        <p:nvSpPr>
          <p:cNvPr id="9" name="TextBox 8"/>
          <p:cNvSpPr txBox="1"/>
          <p:nvPr/>
        </p:nvSpPr>
        <p:spPr>
          <a:xfrm>
            <a:off x="713232" y="5623560"/>
            <a:ext cx="8229600" cy="365760"/>
          </a:xfrm>
          <a:prstGeom prst="rect">
            <a:avLst/>
          </a:prstGeom>
          <a:noFill/>
        </p:spPr>
        <p:txBody>
          <a:bodyPr wrap="square" lIns="0" rIns="0" tIns="0" bIns="0">
            <a:spAutoFit/>
          </a:bodyPr>
          <a:lstStyle/>
          <a:p>
            <a:pPr>
              <a:spcAft>
                <a:spcPts val="0"/>
              </a:spcAft>
            </a:pPr>
            <a:r>
              <a:rPr sz="1050" b="1" i="0" spc="60">
                <a:solidFill>
                  <a:srgbClr val="004AAD"/>
                </a:solidFill>
                <a:latin typeface="Arial"/>
              </a:rPr>
              <a:t>WHY WE EXIST.</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EEF4FA">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1097280"/>
            <a:ext cx="5486400" cy="365760"/>
          </a:xfrm>
          <a:prstGeom prst="rect">
            <a:avLst/>
          </a:prstGeom>
          <a:noFill/>
        </p:spPr>
        <p:txBody>
          <a:bodyPr wrap="square" lIns="0" rIns="0" tIns="0" bIns="0">
            <a:spAutoFit/>
          </a:bodyPr>
          <a:lstStyle/>
          <a:p>
            <a:pPr>
              <a:spcAft>
                <a:spcPts val="0"/>
              </a:spcAft>
            </a:pPr>
            <a:r>
              <a:rPr sz="1000" b="1" i="0" spc="220">
                <a:solidFill>
                  <a:srgbClr val="004AAD"/>
                </a:solidFill>
                <a:latin typeface="Arial"/>
              </a:rPr>
              <a:t>OUR MISSION</a:t>
            </a:r>
          </a:p>
        </p:txBody>
      </p:sp>
      <p:sp>
        <p:nvSpPr>
          <p:cNvPr id="7" name="TextBox 6"/>
          <p:cNvSpPr txBox="1"/>
          <p:nvPr/>
        </p:nvSpPr>
        <p:spPr>
          <a:xfrm>
            <a:off x="9692640" y="502920"/>
            <a:ext cx="1920240" cy="1645920"/>
          </a:xfrm>
          <a:prstGeom prst="rect">
            <a:avLst/>
          </a:prstGeom>
          <a:noFill/>
        </p:spPr>
        <p:txBody>
          <a:bodyPr wrap="square" lIns="0" rIns="0" tIns="0" bIns="0">
            <a:spAutoFit/>
          </a:bodyPr>
          <a:lstStyle/>
          <a:p>
            <a:pPr algn="r">
              <a:spcAft>
                <a:spcPts val="0"/>
              </a:spcAft>
            </a:pPr>
            <a:r>
              <a:rPr sz="10000" b="1" i="0">
                <a:solidFill>
                  <a:srgbClr val="C9DAF0"/>
                </a:solidFill>
                <a:latin typeface="Georgia"/>
              </a:rPr>
              <a:t>02</a:t>
            </a:r>
          </a:p>
        </p:txBody>
      </p:sp>
      <p:sp>
        <p:nvSpPr>
          <p:cNvPr id="8" name="TextBox 7"/>
          <p:cNvSpPr txBox="1"/>
          <p:nvPr/>
        </p:nvSpPr>
        <p:spPr>
          <a:xfrm>
            <a:off x="713232" y="1737360"/>
            <a:ext cx="9692640" cy="3291840"/>
          </a:xfrm>
          <a:prstGeom prst="rect">
            <a:avLst/>
          </a:prstGeom>
          <a:noFill/>
        </p:spPr>
        <p:txBody>
          <a:bodyPr wrap="square" lIns="0" rIns="0" tIns="0" bIns="0">
            <a:spAutoFit/>
          </a:bodyPr>
          <a:lstStyle/>
          <a:p>
            <a:pPr>
              <a:lnSpc>
                <a:spcPct val="142000"/>
              </a:lnSpc>
              <a:spcAft>
                <a:spcPts val="0"/>
              </a:spcAft>
            </a:pPr>
            <a:r>
              <a:rPr sz="1800" b="0" i="0">
                <a:solidFill>
                  <a:srgbClr val="0B1A31"/>
                </a:solidFill>
                <a:latin typeface="Georgia"/>
              </a:rPr>
              <a:t>The mission of The Hampton University Marching Force is to deliver world-class performances that reflect the heritage and pride of Hampton University, foster academic and personal growth among our members, and develop students into leaders of integrity and high moral character. Through rigorous musicianship, servant-leadership, and a commitment to excellence, we prepare our students to succeed on the field, in the classroom, and in their future endeavors.</a:t>
            </a:r>
          </a:p>
        </p:txBody>
      </p:sp>
      <p:sp>
        <p:nvSpPr>
          <p:cNvPr id="9" name="TextBox 8"/>
          <p:cNvSpPr txBox="1"/>
          <p:nvPr/>
        </p:nvSpPr>
        <p:spPr>
          <a:xfrm>
            <a:off x="713232" y="5623560"/>
            <a:ext cx="8229600" cy="365760"/>
          </a:xfrm>
          <a:prstGeom prst="rect">
            <a:avLst/>
          </a:prstGeom>
          <a:noFill/>
        </p:spPr>
        <p:txBody>
          <a:bodyPr wrap="square" lIns="0" rIns="0" tIns="0" bIns="0">
            <a:spAutoFit/>
          </a:bodyPr>
          <a:lstStyle/>
          <a:p>
            <a:pPr>
              <a:spcAft>
                <a:spcPts val="0"/>
              </a:spcAft>
            </a:pPr>
            <a:r>
              <a:rPr sz="1050" b="1" i="0" spc="60">
                <a:solidFill>
                  <a:srgbClr val="004AAD"/>
                </a:solidFill>
                <a:latin typeface="Arial"/>
              </a:rPr>
              <a:t>WHAT WE DO.</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EEF4FA">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1097280"/>
            <a:ext cx="5486400" cy="365760"/>
          </a:xfrm>
          <a:prstGeom prst="rect">
            <a:avLst/>
          </a:prstGeom>
          <a:noFill/>
        </p:spPr>
        <p:txBody>
          <a:bodyPr wrap="square" lIns="0" rIns="0" tIns="0" bIns="0">
            <a:spAutoFit/>
          </a:bodyPr>
          <a:lstStyle/>
          <a:p>
            <a:pPr>
              <a:spcAft>
                <a:spcPts val="0"/>
              </a:spcAft>
            </a:pPr>
            <a:r>
              <a:rPr sz="1000" b="1" i="0" spc="220">
                <a:solidFill>
                  <a:srgbClr val="004AAD"/>
                </a:solidFill>
                <a:latin typeface="Arial"/>
              </a:rPr>
              <a:t>OUR VISION</a:t>
            </a:r>
          </a:p>
        </p:txBody>
      </p:sp>
      <p:sp>
        <p:nvSpPr>
          <p:cNvPr id="7" name="TextBox 6"/>
          <p:cNvSpPr txBox="1"/>
          <p:nvPr/>
        </p:nvSpPr>
        <p:spPr>
          <a:xfrm>
            <a:off x="9692640" y="502920"/>
            <a:ext cx="1920240" cy="1645920"/>
          </a:xfrm>
          <a:prstGeom prst="rect">
            <a:avLst/>
          </a:prstGeom>
          <a:noFill/>
        </p:spPr>
        <p:txBody>
          <a:bodyPr wrap="square" lIns="0" rIns="0" tIns="0" bIns="0">
            <a:spAutoFit/>
          </a:bodyPr>
          <a:lstStyle/>
          <a:p>
            <a:pPr algn="r">
              <a:spcAft>
                <a:spcPts val="0"/>
              </a:spcAft>
            </a:pPr>
            <a:r>
              <a:rPr sz="10000" b="1" i="0">
                <a:solidFill>
                  <a:srgbClr val="C9DAF0"/>
                </a:solidFill>
                <a:latin typeface="Georgia"/>
              </a:rPr>
              <a:t>03</a:t>
            </a:r>
          </a:p>
        </p:txBody>
      </p:sp>
      <p:sp>
        <p:nvSpPr>
          <p:cNvPr id="8" name="TextBox 7"/>
          <p:cNvSpPr txBox="1"/>
          <p:nvPr/>
        </p:nvSpPr>
        <p:spPr>
          <a:xfrm>
            <a:off x="713232" y="1737360"/>
            <a:ext cx="9692640" cy="3291840"/>
          </a:xfrm>
          <a:prstGeom prst="rect">
            <a:avLst/>
          </a:prstGeom>
          <a:noFill/>
        </p:spPr>
        <p:txBody>
          <a:bodyPr wrap="square" lIns="0" rIns="0" tIns="0" bIns="0">
            <a:spAutoFit/>
          </a:bodyPr>
          <a:lstStyle/>
          <a:p>
            <a:pPr>
              <a:lnSpc>
                <a:spcPct val="142000"/>
              </a:lnSpc>
              <a:spcAft>
                <a:spcPts val="0"/>
              </a:spcAft>
            </a:pPr>
            <a:r>
              <a:rPr sz="1800" b="0" i="0">
                <a:solidFill>
                  <a:srgbClr val="0B1A31"/>
                </a:solidFill>
                <a:latin typeface="Georgia"/>
              </a:rPr>
              <a:t>The Hampton University Marching Force envisions a dynamic, inclusive, and inspiring musical community that balances excellence in musical performance with academic achievement and personal growth. We strive to deliver captivating performances that celebrate our legacy and uplift our audiences, all while fostering a culture of discipline, creativity, and joy. Through music, servant-leadership, and meaningful experiences, we develop students of strong moral character who lead with integrity, perform with passion, and succeed with purpose—on the field, in the classroom, and beyond.</a:t>
            </a:r>
          </a:p>
        </p:txBody>
      </p:sp>
      <p:sp>
        <p:nvSpPr>
          <p:cNvPr id="9" name="TextBox 8"/>
          <p:cNvSpPr txBox="1"/>
          <p:nvPr/>
        </p:nvSpPr>
        <p:spPr>
          <a:xfrm>
            <a:off x="713232" y="5623560"/>
            <a:ext cx="8229600" cy="365760"/>
          </a:xfrm>
          <a:prstGeom prst="rect">
            <a:avLst/>
          </a:prstGeom>
          <a:noFill/>
        </p:spPr>
        <p:txBody>
          <a:bodyPr wrap="square" lIns="0" rIns="0" tIns="0" bIns="0">
            <a:spAutoFit/>
          </a:bodyPr>
          <a:lstStyle/>
          <a:p>
            <a:pPr>
              <a:spcAft>
                <a:spcPts val="0"/>
              </a:spcAft>
            </a:pPr>
            <a:r>
              <a:rPr sz="1050" b="1" i="0" spc="60">
                <a:solidFill>
                  <a:srgbClr val="004AAD"/>
                </a:solidFill>
                <a:latin typeface="Arial"/>
              </a:rPr>
              <a:t>WHERE WE ARE GOING.</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
            </a:r>
          </a:p>
        </p:txBody>
      </p:sp>
      <p:sp>
        <p:nvSpPr>
          <p:cNvPr id="8" name="TextBox 7"/>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9" name="TextBox 8"/>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WELCOME AND VISION</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What OPTIMIZE Means</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Run the program like a tighter ship—top to bottom.</a:t>
            </a:r>
          </a:p>
        </p:txBody>
      </p:sp>
      <p:sp>
        <p:nvSpPr>
          <p:cNvPr id="10" name="TextBox 9"/>
          <p:cNvSpPr txBox="1"/>
          <p:nvPr/>
        </p:nvSpPr>
        <p:spPr>
          <a:xfrm>
            <a:off x="713232" y="2075688"/>
            <a:ext cx="5120640" cy="1280160"/>
          </a:xfrm>
          <a:prstGeom prst="rect">
            <a:avLst/>
          </a:prstGeom>
          <a:noFill/>
        </p:spPr>
        <p:txBody>
          <a:bodyPr wrap="square" lIns="0" rIns="0" tIns="0" bIns="0">
            <a:spAutoFit/>
          </a:bodyPr>
          <a:lstStyle/>
          <a:p>
            <a:pPr>
              <a:spcAft>
                <a:spcPts val="200"/>
              </a:spcAft>
            </a:pPr>
            <a:r>
              <a:rPr sz="2400" b="1" i="0">
                <a:solidFill>
                  <a:srgbClr val="B76E79"/>
                </a:solidFill>
                <a:latin typeface="Georgia"/>
              </a:rPr>
              <a:t>01</a:t>
            </a:r>
          </a:p>
          <a:p>
            <a:pPr>
              <a:spcAft>
                <a:spcPts val="400"/>
              </a:spcAft>
            </a:pPr>
            <a:r>
              <a:rPr sz="1500" b="1" i="0">
                <a:solidFill>
                  <a:srgbClr val="02275A"/>
                </a:solidFill>
                <a:latin typeface="Arial"/>
              </a:rPr>
              <a:t>Processes</a:t>
            </a:r>
          </a:p>
          <a:p>
            <a:pPr>
              <a:lnSpc>
                <a:spcPct val="130000"/>
              </a:lnSpc>
              <a:spcAft>
                <a:spcPts val="0"/>
              </a:spcAft>
            </a:pPr>
            <a:r>
              <a:rPr sz="1090" b="0" i="0">
                <a:solidFill>
                  <a:srgbClr val="4C5B72"/>
                </a:solidFill>
                <a:latin typeface="Arial"/>
              </a:rPr>
              <a:t>Tighten how we operate. Clear steps, clear standards, repeatable results—so nothing runs on guesswork.</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14</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4.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WELCOME AND VISION</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From the Handbook — The Standard</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Hampton University Code of Conduct we all model.</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Respect yourself</a:t>
            </a:r>
            <a:r>
              <a:rPr sz="1350">
                <a:solidFill>
                  <a:srgbClr val="02275A"/>
                </a:solidFill>
                <a:latin typeface="Arial"/>
              </a:rPr>
              <a:t>—carry maturity, self-respect, and pride in the legacy.</a:t>
            </a:r>
          </a:p>
          <a:p>
            <a:pPr>
              <a:lnSpc>
                <a:spcPct val="125000"/>
              </a:lnSpc>
              <a:spcAft>
                <a:spcPts val="700"/>
              </a:spcAft>
            </a:pPr>
            <a:r>
              <a:rPr sz="1350" b="0" i="0">
                <a:solidFill>
                  <a:srgbClr val="02275A"/>
                </a:solidFill>
                <a:latin typeface="Arial"/>
              </a:rPr>
              <a:t>◆  </a:t>
            </a:r>
            <a:r>
              <a:rPr b="1" sz="1350">
                <a:solidFill>
                  <a:srgbClr val="0B1A31"/>
                </a:solidFill>
                <a:latin typeface="Arial"/>
              </a:rPr>
              <a:t>Respect the dignity, feelings, worth, and values of others.</a:t>
            </a:r>
            <a:r>
              <a:rPr sz="1350">
                <a:solidFill>
                  <a:srgbClr val="02275A"/>
                </a:solidFill>
                <a:latin typeface="Arial"/>
              </a:rPr>
              <a:t/>
            </a:r>
          </a:p>
          <a:p>
            <a:pPr>
              <a:lnSpc>
                <a:spcPct val="125000"/>
              </a:lnSpc>
              <a:spcAft>
                <a:spcPts val="700"/>
              </a:spcAft>
            </a:pPr>
            <a:r>
              <a:rPr sz="1350" b="0" i="0">
                <a:solidFill>
                  <a:srgbClr val="02275A"/>
                </a:solidFill>
                <a:latin typeface="Arial"/>
              </a:rPr>
              <a:t>◆  </a:t>
            </a:r>
            <a:r>
              <a:rPr b="1" sz="1350">
                <a:solidFill>
                  <a:srgbClr val="0B1A31"/>
                </a:solidFill>
                <a:latin typeface="Arial"/>
              </a:rPr>
              <a:t>Foster a personal, professional work ethic</a:t>
            </a:r>
            <a:r>
              <a:rPr sz="1350">
                <a:solidFill>
                  <a:srgbClr val="02275A"/>
                </a:solidFill>
                <a:latin typeface="Arial"/>
              </a:rPr>
              <a:t>—strive for efficiency and a spirit to serve.</a:t>
            </a:r>
          </a:p>
          <a:p>
            <a:pPr>
              <a:lnSpc>
                <a:spcPct val="125000"/>
              </a:lnSpc>
              <a:spcAft>
                <a:spcPts val="700"/>
              </a:spcAft>
            </a:pPr>
            <a:r>
              <a:rPr sz="1350" b="0" i="0">
                <a:solidFill>
                  <a:srgbClr val="02275A"/>
                </a:solidFill>
                <a:latin typeface="Arial"/>
              </a:rPr>
              <a:t>◆  </a:t>
            </a:r>
            <a:r>
              <a:rPr b="1" sz="1350">
                <a:solidFill>
                  <a:srgbClr val="0B1A31"/>
                </a:solidFill>
                <a:latin typeface="Arial"/>
              </a:rPr>
              <a:t>Foster an open, fair, and caring environment</a:t>
            </a:r>
            <a:r>
              <a:rPr sz="1350">
                <a:solidFill>
                  <a:srgbClr val="02275A"/>
                </a:solidFill>
                <a:latin typeface="Arial"/>
              </a:rPr>
              <a:t> where ideas are shared and everyone is treated fairly.</a:t>
            </a:r>
          </a:p>
          <a:p>
            <a:pPr>
              <a:lnSpc>
                <a:spcPct val="125000"/>
              </a:lnSpc>
              <a:spcAft>
                <a:spcPts val="700"/>
              </a:spcAft>
            </a:pPr>
            <a:r>
              <a:rPr sz="1350" b="0" i="0">
                <a:solidFill>
                  <a:srgbClr val="02275A"/>
                </a:solidFill>
                <a:latin typeface="Arial"/>
              </a:rPr>
              <a:t>◆  </a:t>
            </a:r>
            <a:r>
              <a:rPr b="1" sz="1350">
                <a:solidFill>
                  <a:srgbClr val="0B1A31"/>
                </a:solidFill>
                <a:latin typeface="Arial"/>
              </a:rPr>
              <a:t>Respect the rights and property of others</a:t>
            </a:r>
            <a:r>
              <a:rPr sz="1350">
                <a:solidFill>
                  <a:srgbClr val="02275A"/>
                </a:solidFill>
                <a:latin typeface="Arial"/>
              </a:rPr>
              <a:t>—no member shall lie, cheat, or steal.</a:t>
            </a:r>
          </a:p>
        </p:txBody>
      </p:sp>
      <p:sp>
        <p:nvSpPr>
          <p:cNvPr id="11" name="TextBox 10"/>
          <p:cNvSpPr txBox="1"/>
          <p:nvPr/>
        </p:nvSpPr>
        <p:spPr>
          <a:xfrm>
            <a:off x="713232" y="4224528"/>
            <a:ext cx="10762488" cy="1051560"/>
          </a:xfrm>
          <a:prstGeom prst="rect">
            <a:avLst/>
          </a:prstGeom>
          <a:noFill/>
        </p:spPr>
        <p:txBody>
          <a:bodyPr wrap="square" lIns="0" rIns="0" tIns="0" bIns="0">
            <a:spAutoFit/>
          </a:bodyPr>
          <a:lstStyle/>
          <a:p>
            <a:pPr>
              <a:lnSpc>
                <a:spcPct val="135000"/>
              </a:lnSpc>
              <a:spcAft>
                <a:spcPts val="0"/>
              </a:spcAft>
            </a:pPr>
            <a:r>
              <a:rPr sz="1300" b="0" i="0">
                <a:solidFill>
                  <a:srgbClr val="02275A"/>
                </a:solidFill>
                <a:latin typeface="Arial"/>
              </a:rPr>
              <a:t>Servant-leadership: the leader serves first; authority is earned through care, not title.</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5.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WELCOME AND VISION</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From the Handbook — Our Culture</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How we treat each other is the program.</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Anti-hazing:</a:t>
            </a:r>
            <a:r>
              <a:rPr sz="1350">
                <a:solidFill>
                  <a:srgbClr val="02275A"/>
                </a:solidFill>
                <a:latin typeface="Arial"/>
              </a:rPr>
              <a:t> belonging without cruelty. We build bonds on respect, not fear.</a:t>
            </a:r>
          </a:p>
          <a:p>
            <a:pPr>
              <a:lnSpc>
                <a:spcPct val="125000"/>
              </a:lnSpc>
              <a:spcAft>
                <a:spcPts val="700"/>
              </a:spcAft>
            </a:pPr>
            <a:r>
              <a:rPr sz="1350" b="0" i="0">
                <a:solidFill>
                  <a:srgbClr val="02275A"/>
                </a:solidFill>
                <a:latin typeface="Arial"/>
              </a:rPr>
              <a:t>◆  </a:t>
            </a:r>
            <a:r>
              <a:rPr b="1" sz="1350">
                <a:solidFill>
                  <a:srgbClr val="0B1A31"/>
                </a:solidFill>
                <a:latin typeface="Arial"/>
              </a:rPr>
              <a:t>The battle-buddy system:</a:t>
            </a:r>
            <a:r>
              <a:rPr sz="1350">
                <a:solidFill>
                  <a:srgbClr val="02275A"/>
                </a:solidFill>
                <a:latin typeface="Arial"/>
              </a:rPr>
              <a:t> we monitor, help, and account for one another—no one moves alone.</a:t>
            </a:r>
          </a:p>
          <a:p>
            <a:pPr>
              <a:lnSpc>
                <a:spcPct val="125000"/>
              </a:lnSpc>
              <a:spcAft>
                <a:spcPts val="700"/>
              </a:spcAft>
            </a:pPr>
            <a:r>
              <a:rPr sz="1350" b="0" i="0">
                <a:solidFill>
                  <a:srgbClr val="02275A"/>
                </a:solidFill>
                <a:latin typeface="Arial"/>
              </a:rPr>
              <a:t>◆  </a:t>
            </a:r>
            <a:r>
              <a:rPr b="1" sz="1350">
                <a:solidFill>
                  <a:srgbClr val="0B1A31"/>
                </a:solidFill>
                <a:latin typeface="Arial"/>
              </a:rPr>
              <a:t>Academics = eligibility:</a:t>
            </a:r>
            <a:r>
              <a:rPr sz="1350">
                <a:solidFill>
                  <a:srgbClr val="02275A"/>
                </a:solidFill>
                <a:latin typeface="Arial"/>
              </a:rPr>
              <a:t> the GPA is a condition to lead. We protect study time.</a:t>
            </a:r>
          </a:p>
          <a:p>
            <a:pPr>
              <a:lnSpc>
                <a:spcPct val="125000"/>
              </a:lnSpc>
              <a:spcAft>
                <a:spcPts val="700"/>
              </a:spcAft>
            </a:pPr>
            <a:r>
              <a:rPr sz="1350" b="0" i="0">
                <a:solidFill>
                  <a:srgbClr val="02275A"/>
                </a:solidFill>
                <a:latin typeface="Arial"/>
              </a:rPr>
              <a:t>◆  </a:t>
            </a:r>
            <a:r>
              <a:rPr b="1" sz="1350">
                <a:solidFill>
                  <a:srgbClr val="0B1A31"/>
                </a:solidFill>
                <a:latin typeface="Arial"/>
              </a:rPr>
              <a:t>Chain of command:</a:t>
            </a:r>
            <a:r>
              <a:rPr sz="1350">
                <a:solidFill>
                  <a:srgbClr val="02275A"/>
                </a:solidFill>
                <a:latin typeface="Arial"/>
              </a:rPr>
              <a:t> know it, use it, and model it—on the field and on social media.</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16</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6.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WELCOME AND VISION</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 2026 Season</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Where the standard shows up—every Saturday.</a:t>
            </a:r>
          </a:p>
        </p:txBody>
      </p:sp>
      <p:sp>
        <p:nvSpPr>
          <p:cNvPr id="10" name="TextBox 9"/>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1" name="TextBox 10"/>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17</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7.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WELCOME AND VISION</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 Weekend Ahead — Day 1</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Saturday, August 1 · "The Standard and The Why"</a:t>
            </a:r>
          </a:p>
        </p:txBody>
      </p:sp>
      <p:sp>
        <p:nvSpPr>
          <p:cNvPr id="10" name="TextBox 9"/>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1" name="TextBox 10"/>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18</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8.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WELCOME AND VISION</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 Weekend Ahead — Day 2</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Sunday, August 2 · "Applied Leadership and Camp Readiness"</a:t>
            </a:r>
          </a:p>
        </p:txBody>
      </p:sp>
      <p:sp>
        <p:nvSpPr>
          <p:cNvPr id="10" name="TextBox 9"/>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1" name="TextBox 10"/>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19</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WELCOME AND VISION</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Icebreaker</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Before we talk about who we are and where we are going, take a minute and remember what this band can do.</a:t>
            </a:r>
          </a:p>
        </p:txBody>
      </p:sp>
      <p:sp>
        <p:nvSpPr>
          <p:cNvPr id="10" name="TextBox 9"/>
          <p:cNvSpPr txBox="1"/>
          <p:nvPr/>
        </p:nvSpPr>
        <p:spPr>
          <a:xfrm>
            <a:off x="713232" y="2212848"/>
            <a:ext cx="10762488" cy="1645920"/>
          </a:xfrm>
          <a:prstGeom prst="rect">
            <a:avLst/>
          </a:prstGeom>
          <a:noFill/>
        </p:spPr>
        <p:txBody>
          <a:bodyPr wrap="square" lIns="0" rIns="0" tIns="0" bIns="0">
            <a:spAutoFit/>
          </a:bodyPr>
          <a:lstStyle/>
          <a:p>
            <a:pPr algn="ctr">
              <a:spcAft>
                <a:spcPts val="800"/>
              </a:spcAft>
            </a:pPr>
            <a:r>
              <a:rPr sz="2000" b="0" i="0">
                <a:solidFill>
                  <a:srgbClr val="B76E79"/>
                </a:solidFill>
                <a:latin typeface="Arial"/>
              </a:rPr>
              <a:t>▶</a:t>
            </a:r>
          </a:p>
          <a:p>
            <a:pPr algn="ctr">
              <a:spcAft>
                <a:spcPts val="800"/>
              </a:spcAft>
            </a:pPr>
            <a:r>
              <a:rPr sz="2200" b="1" i="0">
                <a:solidFill>
                  <a:srgbClr val="0B1A31"/>
                </a:solidFill>
                <a:latin typeface="Georgia"/>
              </a:rPr>
              <a:t>Hampton at the Macy's Thanksgiving Day Parade</a:t>
            </a:r>
          </a:p>
          <a:p>
            <a:pPr algn="ctr">
              <a:spcAft>
                <a:spcPts val="500"/>
              </a:spcAft>
            </a:pPr>
            <a:r>
              <a:rPr sz="1700" b="1" i="0">
                <a:solidFill>
                  <a:srgbClr val="004AAD"/>
                </a:solidFill>
                <a:latin typeface="Georgia"/>
              </a:rPr>
              <a:t>youtu.be/ZC7VVKsBfyQ</a:t>
            </a:r>
          </a:p>
          <a:p>
            <a:pPr algn="ctr">
              <a:spcAft>
                <a:spcPts val="0"/>
              </a:spcAft>
            </a:pPr>
            <a:r>
              <a:rPr sz="950" b="1" i="0" spc="120">
                <a:solidFill>
                  <a:srgbClr val="B76E79"/>
                </a:solidFill>
                <a:latin typeface="Arial"/>
              </a:rPr>
              <a:t>WATCH · 1:12</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02</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9.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87552" y="1874519"/>
            <a:ext cx="8229600" cy="365760"/>
          </a:xfrm>
          <a:prstGeom prst="rect">
            <a:avLst/>
          </a:prstGeom>
          <a:noFill/>
        </p:spPr>
        <p:txBody>
          <a:bodyPr wrap="square" lIns="0" rIns="0" tIns="0" bIns="0">
            <a:spAutoFit/>
          </a:bodyPr>
          <a:lstStyle/>
          <a:p>
            <a:pPr>
              <a:spcAft>
                <a:spcPts val="0"/>
              </a:spcAft>
            </a:pPr>
            <a:r>
              <a:rPr sz="1000" b="1" i="0" spc="240">
                <a:solidFill>
                  <a:srgbClr val="B76E79"/>
                </a:solidFill>
                <a:latin typeface="Arial"/>
              </a:rPr>
              <a:t>YOUR CHARGE</a:t>
            </a:r>
          </a:p>
        </p:txBody>
      </p:sp>
      <p:sp>
        <p:nvSpPr>
          <p:cNvPr id="6" name="TextBox 5"/>
          <p:cNvSpPr txBox="1"/>
          <p:nvPr/>
        </p:nvSpPr>
        <p:spPr>
          <a:xfrm>
            <a:off x="914400" y="2286000"/>
            <a:ext cx="7498079" cy="1828800"/>
          </a:xfrm>
          <a:prstGeom prst="rect">
            <a:avLst/>
          </a:prstGeom>
          <a:noFill/>
        </p:spPr>
        <p:txBody>
          <a:bodyPr wrap="square" lIns="0" rIns="0" tIns="0" bIns="0">
            <a:spAutoFit/>
          </a:bodyPr>
          <a:lstStyle/>
          <a:p>
            <a:pPr>
              <a:lnSpc>
                <a:spcPct val="103000"/>
              </a:lnSpc>
              <a:spcAft>
                <a:spcPts val="0"/>
              </a:spcAft>
            </a:pPr>
            <a:r>
              <a:rPr sz="4000" b="1" i="0">
                <a:solidFill>
                  <a:srgbClr val="FFFFFF"/>
                </a:solidFill>
                <a:latin typeface="Georgia"/>
              </a:rPr>
              <a:t>Set the Standard.
Lead the Week.</a:t>
            </a:r>
          </a:p>
        </p:txBody>
      </p:sp>
      <p:sp>
        <p:nvSpPr>
          <p:cNvPr id="7" name="TextBox 6"/>
          <p:cNvSpPr txBox="1"/>
          <p:nvPr/>
        </p:nvSpPr>
        <p:spPr>
          <a:xfrm>
            <a:off x="987552" y="4206240"/>
            <a:ext cx="8412480" cy="1737360"/>
          </a:xfrm>
          <a:prstGeom prst="rect">
            <a:avLst/>
          </a:prstGeom>
          <a:noFill/>
        </p:spPr>
        <p:txBody>
          <a:bodyPr wrap="square" lIns="0" rIns="0" tIns="0" bIns="0">
            <a:spAutoFit/>
          </a:bodyPr>
          <a:lstStyle/>
          <a:p>
            <a:pPr>
              <a:lnSpc>
                <a:spcPct val="150000"/>
              </a:lnSpc>
              <a:spcAft>
                <a:spcPts val="0"/>
              </a:spcAft>
            </a:pPr>
            <a:r>
              <a:rPr sz="1400" b="0" i="0">
                <a:solidFill>
                  <a:srgbClr val="C9DAF0"/>
                </a:solidFill>
                <a:latin typeface="Arial"/>
              </a:rPr>
              <a:t>Optimize your section—your processes, your accountability, your efficiency. Live the mission, model the standard, and give the membership a team worth following.</a:t>
            </a:r>
          </a:p>
        </p:txBody>
      </p:sp>
      <p:sp>
        <p:nvSpPr>
          <p:cNvPr id="8" name="TextBox 7"/>
          <p:cNvSpPr txBox="1"/>
          <p:nvPr/>
        </p:nvSpPr>
        <p:spPr>
          <a:xfrm>
            <a:off x="987552" y="5806440"/>
            <a:ext cx="6400800" cy="457200"/>
          </a:xfrm>
          <a:prstGeom prst="rect">
            <a:avLst/>
          </a:prstGeom>
          <a:noFill/>
        </p:spPr>
        <p:txBody>
          <a:bodyPr wrap="square" lIns="0" rIns="0" tIns="0" bIns="0">
            <a:spAutoFit/>
          </a:bodyPr>
          <a:lstStyle/>
          <a:p>
            <a:pPr>
              <a:spcAft>
                <a:spcPts val="0"/>
              </a:spcAft>
            </a:pPr>
            <a:r>
              <a:rPr sz="1500" b="0" i="1">
                <a:solidFill>
                  <a:srgbClr val="FFFFFF"/>
                </a:solidFill>
                <a:latin typeface="Georgia"/>
              </a:rPr>
              <a:t>Serve First. Lead Always. — Drive the Legacy.</a:t>
            </a:r>
          </a:p>
        </p:txBody>
      </p:sp>
      <p:sp>
        <p:nvSpPr>
          <p:cNvPr id="9" name="TextBox 8"/>
          <p:cNvSpPr txBox="1"/>
          <p:nvPr/>
        </p:nvSpPr>
        <p:spPr>
          <a:xfrm>
            <a:off x="7680960" y="5806440"/>
            <a:ext cx="3566160" cy="548640"/>
          </a:xfrm>
          <a:prstGeom prst="rect">
            <a:avLst/>
          </a:prstGeom>
          <a:noFill/>
        </p:spPr>
        <p:txBody>
          <a:bodyPr wrap="square" lIns="0" rIns="0" tIns="0" bIns="0">
            <a:spAutoFit/>
          </a:bodyPr>
          <a:lstStyle/>
          <a:p>
            <a:pPr algn="r">
              <a:lnSpc>
                <a:spcPct val="130000"/>
              </a:lnSpc>
              <a:spcAft>
                <a:spcPts val="0"/>
              </a:spcAft>
            </a:pPr>
            <a:r>
              <a:rPr sz="900" b="0" i="0">
                <a:solidFill>
                  <a:srgbClr val="C9DAF0"/>
                </a:solidFill>
                <a:latin typeface="Arial"/>
              </a:rPr>
              <a:t>The Hampton University Marching Force
Hampton's Heartbeat</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WELCOME AND VISION</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Welcome, Leaders.</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You set the standard before the membership arrives.</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who we are</a:t>
            </a:r>
            <a:r>
              <a:rPr sz="1350">
                <a:solidFill>
                  <a:srgbClr val="02275A"/>
                </a:solidFill>
                <a:latin typeface="Arial"/>
              </a:rPr>
              <a:t>nd we align on who we are, where we are going, and how we will operate this year.</a:t>
            </a:r>
          </a:p>
          <a:p>
            <a:pPr>
              <a:lnSpc>
                <a:spcPct val="125000"/>
              </a:lnSpc>
              <a:spcAft>
                <a:spcPts val="700"/>
              </a:spcAft>
            </a:pPr>
            <a:r>
              <a:rPr sz="1350" b="0" i="0">
                <a:solidFill>
                  <a:srgbClr val="02275A"/>
                </a:solidFill>
                <a:latin typeface="Arial"/>
              </a:rPr>
              <a:t>◆  Every session is short and direct—come ready to think, take notes, and buy in.</a:t>
            </a:r>
          </a:p>
          <a:p>
            <a:pPr>
              <a:lnSpc>
                <a:spcPct val="125000"/>
              </a:lnSpc>
              <a:spcAft>
                <a:spcPts val="700"/>
              </a:spcAft>
            </a:pPr>
            <a:r>
              <a:rPr sz="1350" b="0" i="0">
                <a:solidFill>
                  <a:srgbClr val="02275A"/>
                </a:solidFill>
                <a:latin typeface="Arial"/>
              </a:rPr>
              <a:t>◆  </a:t>
            </a:r>
            <a:r>
              <a:rPr b="1" sz="1350">
                <a:solidFill>
                  <a:srgbClr val="0B1A31"/>
                </a:solidFill>
                <a:latin typeface="Arial"/>
              </a:rPr>
              <a:t>model</a:t>
            </a:r>
            <a:r>
              <a:rPr sz="1350">
                <a:solidFill>
                  <a:srgbClr val="02275A"/>
                </a:solidFill>
                <a:latin typeface="Arial"/>
              </a:rPr>
              <a:t>nday, the members will follow what you model this weekend, not what we say.</a:t>
            </a:r>
          </a:p>
        </p:txBody>
      </p:sp>
      <p:sp>
        <p:nvSpPr>
          <p:cNvPr id="11" name="TextBox 10"/>
          <p:cNvSpPr txBox="1"/>
          <p:nvPr/>
        </p:nvSpPr>
        <p:spPr>
          <a:xfrm>
            <a:off x="713232" y="3456432"/>
            <a:ext cx="10762488" cy="1051560"/>
          </a:xfrm>
          <a:prstGeom prst="rect">
            <a:avLst/>
          </a:prstGeom>
          <a:noFill/>
        </p:spPr>
        <p:txBody>
          <a:bodyPr wrap="square" lIns="0" rIns="0" tIns="0" bIns="0">
            <a:spAutoFit/>
          </a:bodyPr>
          <a:lstStyle/>
          <a:p>
            <a:pPr>
              <a:lnSpc>
                <a:spcPct val="135000"/>
              </a:lnSpc>
              <a:spcAft>
                <a:spcPts val="0"/>
              </a:spcAft>
            </a:pPr>
            <a:r>
              <a:rPr sz="1300" b="0" i="0">
                <a:solidFill>
                  <a:srgbClr val="02275A"/>
                </a:solidFill>
                <a:latin typeface="Arial"/>
              </a:rPr>
              <a:t>Our charge for the next two days: leave here aligned, accountable, and ready to lead The Marching Force.</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03</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WELCOME AND VISION</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 Band by the Numbers</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Every section that makes The Marching Force.</a:t>
            </a:r>
          </a:p>
        </p:txBody>
      </p:sp>
      <p:sp>
        <p:nvSpPr>
          <p:cNvPr id="10" name="TextBox 9"/>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1" name="TextBox 10"/>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4.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WELCOME AND VISION</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Where We're Headed</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Our growth target for next season—section by section.</a:t>
            </a:r>
          </a:p>
        </p:txBody>
      </p:sp>
      <p:sp>
        <p:nvSpPr>
          <p:cNvPr id="10" name="TextBox 9"/>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1" name="TextBox 10"/>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5.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WELCOME AND VISION</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 Road to Hampton</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What I ask of you, I have lived — at every stop along the way.</a:t>
            </a:r>
          </a:p>
        </p:txBody>
      </p:sp>
      <p:sp>
        <p:nvSpPr>
          <p:cNvPr id="10" name="TextBox 9"/>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1" name="TextBox 10"/>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6.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WELCOME AND VISION</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 Marching Force Record</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Since 2017, under Dr. Jones — the national stages you now carry forward.</a:t>
            </a:r>
          </a:p>
        </p:txBody>
      </p:sp>
      <p:sp>
        <p:nvSpPr>
          <p:cNvPr id="10" name="TextBox 9"/>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1" name="TextBox 10"/>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7.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WELCOME AND VISION</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A Scholar of His Own Field</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Why our vision centers on servant-leadership and anti-hazing.</a:t>
            </a:r>
          </a:p>
        </p:txBody>
      </p:sp>
      <p:sp>
        <p:nvSpPr>
          <p:cNvPr id="10" name="TextBox 9"/>
          <p:cNvSpPr txBox="1"/>
          <p:nvPr/>
        </p:nvSpPr>
        <p:spPr>
          <a:xfrm>
            <a:off x="713232" y="2075688"/>
            <a:ext cx="10762488" cy="1051560"/>
          </a:xfrm>
          <a:prstGeom prst="rect">
            <a:avLst/>
          </a:prstGeom>
          <a:noFill/>
        </p:spPr>
        <p:txBody>
          <a:bodyPr wrap="square" lIns="0" rIns="0" tIns="0" bIns="0">
            <a:spAutoFit/>
          </a:bodyPr>
          <a:lstStyle/>
          <a:p>
            <a:pPr>
              <a:lnSpc>
                <a:spcPct val="135000"/>
              </a:lnSpc>
              <a:spcAft>
                <a:spcPts val="0"/>
              </a:spcAft>
            </a:pPr>
            <a:r>
              <a:rPr sz="1300" b="0" i="0">
                <a:solidFill>
                  <a:srgbClr val="02275A"/>
                </a:solidFill>
                <a:latin typeface="Arial"/>
              </a:rPr>
              <a:t>The through-line: my doctoral dissertation, my Gonzaga thesis, and my 2026 publication all study servant-leadership and preventing hazing in HBCU marching bands—the very program you now help lead. This is not theory to me. It is the standard we will live.</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8.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WELCOME AND VISION</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A Few Fun Facts</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person behind the podium.</a:t>
            </a:r>
          </a:p>
        </p:txBody>
      </p:sp>
      <p:sp>
        <p:nvSpPr>
          <p:cNvPr id="10" name="TextBox 9"/>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1" name="TextBox 10"/>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